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32" r:id="rId2"/>
    <p:sldId id="330" r:id="rId3"/>
    <p:sldId id="327" r:id="rId4"/>
    <p:sldId id="338" r:id="rId5"/>
    <p:sldId id="337" r:id="rId6"/>
    <p:sldId id="336" r:id="rId7"/>
    <p:sldId id="335" r:id="rId8"/>
    <p:sldId id="334" r:id="rId9"/>
    <p:sldId id="339" r:id="rId10"/>
    <p:sldId id="340" r:id="rId11"/>
    <p:sldId id="343" r:id="rId12"/>
    <p:sldId id="342" r:id="rId13"/>
    <p:sldId id="261" r:id="rId14"/>
    <p:sldId id="259" r:id="rId15"/>
    <p:sldId id="260" r:id="rId16"/>
    <p:sldId id="283" r:id="rId17"/>
    <p:sldId id="263" r:id="rId18"/>
    <p:sldId id="298" r:id="rId19"/>
    <p:sldId id="264" r:id="rId20"/>
    <p:sldId id="262" r:id="rId21"/>
    <p:sldId id="266" r:id="rId22"/>
    <p:sldId id="267" r:id="rId23"/>
    <p:sldId id="285" r:id="rId24"/>
    <p:sldId id="279" r:id="rId25"/>
    <p:sldId id="299" r:id="rId26"/>
    <p:sldId id="280" r:id="rId27"/>
    <p:sldId id="270" r:id="rId28"/>
    <p:sldId id="300" r:id="rId29"/>
    <p:sldId id="273" r:id="rId30"/>
    <p:sldId id="277" r:id="rId31"/>
    <p:sldId id="274" r:id="rId32"/>
    <p:sldId id="288" r:id="rId33"/>
    <p:sldId id="316" r:id="rId34"/>
    <p:sldId id="297" r:id="rId35"/>
    <p:sldId id="290" r:id="rId36"/>
    <p:sldId id="292" r:id="rId37"/>
    <p:sldId id="293" r:id="rId38"/>
    <p:sldId id="294" r:id="rId39"/>
    <p:sldId id="295" r:id="rId40"/>
    <p:sldId id="296" r:id="rId41"/>
    <p:sldId id="301" r:id="rId42"/>
    <p:sldId id="317" r:id="rId43"/>
    <p:sldId id="310" r:id="rId44"/>
    <p:sldId id="313" r:id="rId45"/>
    <p:sldId id="312" r:id="rId46"/>
    <p:sldId id="311" r:id="rId47"/>
    <p:sldId id="309" r:id="rId48"/>
    <p:sldId id="304" r:id="rId49"/>
    <p:sldId id="305" r:id="rId50"/>
    <p:sldId id="308" r:id="rId51"/>
    <p:sldId id="307" r:id="rId52"/>
    <p:sldId id="315" r:id="rId53"/>
    <p:sldId id="314" r:id="rId54"/>
    <p:sldId id="306" r:id="rId55"/>
    <p:sldId id="302" r:id="rId56"/>
    <p:sldId id="278" r:id="rId5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2065" autoAdjust="0"/>
  </p:normalViewPr>
  <p:slideViewPr>
    <p:cSldViewPr snapToGrid="0">
      <p:cViewPr varScale="1">
        <p:scale>
          <a:sx n="35" d="100"/>
          <a:sy n="35" d="100"/>
        </p:scale>
        <p:origin x="2510"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32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509899A-5D1E-4ED8-A703-57E193100E1C}" type="datetimeFigureOut">
              <a:rPr lang="el-GR" smtClean="0"/>
              <a:t>19/1/2022</a:t>
            </a:fld>
            <a:endParaRPr lang="el-GR"/>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12DDCD-3029-4336-B372-0761277A44F4}" type="slidenum">
              <a:rPr lang="el-GR" smtClean="0"/>
              <a:t>‹#›</a:t>
            </a:fld>
            <a:endParaRPr lang="el-GR"/>
          </a:p>
        </p:txBody>
      </p:sp>
    </p:spTree>
    <p:extLst>
      <p:ext uri="{BB962C8B-B14F-4D97-AF65-F5344CB8AC3E}">
        <p14:creationId xmlns:p14="http://schemas.microsoft.com/office/powerpoint/2010/main" val="45386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2</a:t>
            </a:fld>
            <a:endParaRPr lang="el-GR"/>
          </a:p>
        </p:txBody>
      </p:sp>
    </p:spTree>
    <p:extLst>
      <p:ext uri="{BB962C8B-B14F-4D97-AF65-F5344CB8AC3E}">
        <p14:creationId xmlns:p14="http://schemas.microsoft.com/office/powerpoint/2010/main" val="277962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11</a:t>
            </a:fld>
            <a:endParaRPr lang="el-GR"/>
          </a:p>
        </p:txBody>
      </p:sp>
    </p:spTree>
    <p:extLst>
      <p:ext uri="{BB962C8B-B14F-4D97-AF65-F5344CB8AC3E}">
        <p14:creationId xmlns:p14="http://schemas.microsoft.com/office/powerpoint/2010/main" val="137564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12</a:t>
            </a:fld>
            <a:endParaRPr lang="el-GR"/>
          </a:p>
        </p:txBody>
      </p:sp>
    </p:spTree>
    <p:extLst>
      <p:ext uri="{BB962C8B-B14F-4D97-AF65-F5344CB8AC3E}">
        <p14:creationId xmlns:p14="http://schemas.microsoft.com/office/powerpoint/2010/main" val="312765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Καλησπέρα κι από μένα.</a:t>
            </a:r>
          </a:p>
          <a:p>
            <a:endParaRPr lang="el-GR" dirty="0"/>
          </a:p>
          <a:p>
            <a:r>
              <a:rPr lang="el-GR" dirty="0" err="1"/>
              <a:t>Ονόμάζομαι</a:t>
            </a:r>
            <a:r>
              <a:rPr lang="el-GR" dirty="0"/>
              <a:t> Σοφία Ζαχαράκη και είμαι η Διαχειρίστρια της 7</a:t>
            </a:r>
            <a:r>
              <a:rPr lang="el-GR" baseline="30000" dirty="0"/>
              <a:t>ης</a:t>
            </a:r>
            <a:r>
              <a:rPr lang="el-GR" dirty="0"/>
              <a:t> πρόσκλησης για τις «</a:t>
            </a:r>
            <a:r>
              <a:rPr lang="el-GR" dirty="0" err="1"/>
              <a:t>Οργανωσιακές</a:t>
            </a:r>
            <a:r>
              <a:rPr lang="el-GR" dirty="0"/>
              <a:t> Επιχορηγήσεις για τη Στρατηγική Ανάπτυξη των Οργανώσεων της </a:t>
            </a:r>
            <a:r>
              <a:rPr lang="el-GR" dirty="0" err="1"/>
              <a:t>ΚτΠ</a:t>
            </a:r>
            <a:r>
              <a:rPr lang="el-GR" dirty="0"/>
              <a:t>». Χαίρομαι πολύ που το ενδιαφέρον είναι τόσο μεγάλο.</a:t>
            </a:r>
          </a:p>
          <a:p>
            <a:r>
              <a:rPr lang="el-GR" dirty="0"/>
              <a:t>Θα σας παρουσιάσω βασικά σημεία της πρόσκλησης και της αίτησης και σημεία όπου θα πρέπει να δώσετε προσοχή κατά την υποβολή της. Οι περισσότεροι από εσάς έχετε ήδη υποβάλει αιτήσεις σε προηγούμενες προσκλήσεις, ωστόσο σε αυτή την πρόσκληση υπάρχουν κάποια σημεία που διαφοροποιούνται και χρειάζονται </a:t>
            </a:r>
            <a:r>
              <a:rPr lang="el-GR" dirty="0" err="1"/>
              <a:t>διαφορετικλη</a:t>
            </a:r>
            <a:r>
              <a:rPr lang="el-GR" dirty="0"/>
              <a:t> προετοιμασία από την πλευρά σας.</a:t>
            </a:r>
          </a:p>
        </p:txBody>
      </p:sp>
      <p:sp>
        <p:nvSpPr>
          <p:cNvPr id="4" name="Slide Number Placeholder 3"/>
          <p:cNvSpPr>
            <a:spLocks noGrp="1"/>
          </p:cNvSpPr>
          <p:nvPr>
            <p:ph type="sldNum" sz="quarter" idx="5"/>
          </p:nvPr>
        </p:nvSpPr>
        <p:spPr/>
        <p:txBody>
          <a:bodyPr/>
          <a:lstStyle/>
          <a:p>
            <a:fld id="{9812DDCD-3029-4336-B372-0761277A44F4}" type="slidenum">
              <a:rPr lang="el-GR" smtClean="0"/>
              <a:t>13</a:t>
            </a:fld>
            <a:endParaRPr lang="el-GR"/>
          </a:p>
        </p:txBody>
      </p:sp>
    </p:spTree>
    <p:extLst>
      <p:ext uri="{BB962C8B-B14F-4D97-AF65-F5344CB8AC3E}">
        <p14:creationId xmlns:p14="http://schemas.microsoft.com/office/powerpoint/2010/main" val="201399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Καλημέρα σας</a:t>
            </a:r>
            <a:r>
              <a:rPr lang="el-GR" baseline="0" dirty="0"/>
              <a:t>.</a:t>
            </a:r>
          </a:p>
          <a:p>
            <a:r>
              <a:rPr lang="el-GR" baseline="0" dirty="0"/>
              <a:t>Ονομάζομαι Σοφία Ζαχαράκη και είμαι διαχειρίστρια προγραμμάτων του Ιδρύματος</a:t>
            </a:r>
            <a:r>
              <a:rPr lang="en-US" baseline="0" dirty="0"/>
              <a:t>, </a:t>
            </a:r>
            <a:r>
              <a:rPr lang="el-GR" baseline="0" dirty="0"/>
              <a:t>υπεύθυνη για την 7</a:t>
            </a:r>
            <a:r>
              <a:rPr lang="el-GR" baseline="30000" dirty="0"/>
              <a:t>η</a:t>
            </a:r>
            <a:r>
              <a:rPr lang="el-GR" baseline="0" dirty="0"/>
              <a:t> και τελευταία πρόσκληση</a:t>
            </a:r>
            <a:r>
              <a:rPr lang="en-US" baseline="0" dirty="0"/>
              <a:t> </a:t>
            </a:r>
            <a:r>
              <a:rPr lang="el-GR" baseline="0" dirty="0"/>
              <a:t>του προγράμματος «</a:t>
            </a:r>
            <a:r>
              <a:rPr lang="el-GR" baseline="0" dirty="0" err="1"/>
              <a:t>Οργανωσιακές</a:t>
            </a:r>
            <a:r>
              <a:rPr lang="el-GR" baseline="0" dirty="0"/>
              <a:t> Επιχορηγήσεις για τη Στρατηγική Ανάπτυξη των Οργανώσεων της Κοινωνίας των Πολιτών»</a:t>
            </a:r>
          </a:p>
          <a:p>
            <a:r>
              <a:rPr lang="el-GR" baseline="0" dirty="0"/>
              <a:t>Θα ξεκινήσουμε με τα βασικά σημεία της πρόσκλησης.</a:t>
            </a:r>
          </a:p>
          <a:p>
            <a:r>
              <a:rPr lang="el-GR" baseline="0" dirty="0"/>
              <a:t>Θα ήθελα να διευκρινίσω πως για τους σκοπούς της παρούσας πρόσκλησης , ως έργο νοείται η </a:t>
            </a:r>
            <a:r>
              <a:rPr lang="el-GR" baseline="0" dirty="0" err="1"/>
              <a:t>οργανωσιακή</a:t>
            </a:r>
            <a:r>
              <a:rPr lang="el-GR" baseline="0" dirty="0"/>
              <a:t> επιχορήγηση και όχι οι μεμονωμένες, υλοποιούμενες μέσω αυτής, δράσεις. Κάθε υποψήφια οργάνωση που θα επιλεγεί να λάβει </a:t>
            </a:r>
            <a:r>
              <a:rPr lang="el-GR" baseline="0" dirty="0" err="1"/>
              <a:t>οργανωσιακή</a:t>
            </a:r>
            <a:r>
              <a:rPr lang="el-GR" baseline="0" dirty="0"/>
              <a:t> επιχορήγηση, θεωρείται φορέας υλοποίησης.</a:t>
            </a:r>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14</a:t>
            </a:fld>
            <a:endParaRPr lang="el-GR"/>
          </a:p>
        </p:txBody>
      </p:sp>
    </p:spTree>
    <p:extLst>
      <p:ext uri="{BB962C8B-B14F-4D97-AF65-F5344CB8AC3E}">
        <p14:creationId xmlns:p14="http://schemas.microsoft.com/office/powerpoint/2010/main" val="92763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Πριν ξεκινήσουμε, θα ήθελα να διευκρινίσω Για τους σκοπούς της πρόσκλησης ότι ως έργο εννοούμε τ</a:t>
            </a:r>
            <a:r>
              <a:rPr lang="el-GR" sz="2800" b="1" dirty="0"/>
              <a:t>ην </a:t>
            </a:r>
            <a:r>
              <a:rPr lang="el-GR" sz="2800" b="1" dirty="0" err="1"/>
              <a:t>οργανωσιακή</a:t>
            </a:r>
            <a:r>
              <a:rPr lang="el-GR" sz="2800" b="1" dirty="0"/>
              <a:t> επιχορήγηση </a:t>
            </a:r>
            <a:r>
              <a:rPr lang="el-GR" sz="2800" dirty="0"/>
              <a:t>και όχι τις  υλοποιούμενες μέσω αυτής δράσεις και αντίστοιχα, Κάθε υποψήφια οργάνωση που θα επιλεγεί να λάβει </a:t>
            </a:r>
            <a:r>
              <a:rPr lang="el-GR" sz="2800" dirty="0" err="1"/>
              <a:t>οργανωσιακή</a:t>
            </a:r>
            <a:r>
              <a:rPr lang="el-GR" sz="2800" dirty="0"/>
              <a:t> επιχορήγηση θεωρείται φορέας υλοποίησης.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Σκοπός της παρούσας πρόσκλησης είναι η στρατηγική ανάπτυξη των οργανώσεων της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ΚτΠ</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μέσω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οργανωσιακών</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επιχορηγήσεων. Οι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οργανωσιακές</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επιχορηγήσεις θα στηρίξουν γενικές δράσεις των οργανώσεων, βάσει του πολυετούς στρατηγικού τους πλάνου το οποίο θα πρέπει να υποβάλουν μαζί με την αίτησή τους, ως υποστηρικτικό έγγραφο.</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Είναι απαραίτητο, το πλάνο αυτό, να καλύπτει όλη τη διάρκεια του έργου προς χρηματοδότηση, κατ’ ελάχιστο.</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baseline="0" dirty="0"/>
          </a:p>
        </p:txBody>
      </p:sp>
      <p:sp>
        <p:nvSpPr>
          <p:cNvPr id="4" name="Slide Number Placeholder 3"/>
          <p:cNvSpPr>
            <a:spLocks noGrp="1"/>
          </p:cNvSpPr>
          <p:nvPr>
            <p:ph type="sldNum" sz="quarter" idx="5"/>
          </p:nvPr>
        </p:nvSpPr>
        <p:spPr/>
        <p:txBody>
          <a:bodyPr/>
          <a:lstStyle/>
          <a:p>
            <a:fld id="{9812DDCD-3029-4336-B372-0761277A44F4}" type="slidenum">
              <a:rPr lang="el-GR" smtClean="0"/>
              <a:t>15</a:t>
            </a:fld>
            <a:endParaRPr lang="el-GR"/>
          </a:p>
        </p:txBody>
      </p:sp>
    </p:spTree>
    <p:extLst>
      <p:ext uri="{BB962C8B-B14F-4D97-AF65-F5344CB8AC3E}">
        <p14:creationId xmlns:p14="http://schemas.microsoft.com/office/powerpoint/2010/main" val="396651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16</a:t>
            </a:fld>
            <a:endParaRPr lang="el-GR"/>
          </a:p>
        </p:txBody>
      </p:sp>
    </p:spTree>
    <p:extLst>
      <p:ext uri="{BB962C8B-B14F-4D97-AF65-F5344CB8AC3E}">
        <p14:creationId xmlns:p14="http://schemas.microsoft.com/office/powerpoint/2010/main" val="274285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17</a:t>
            </a:fld>
            <a:endParaRPr lang="el-GR"/>
          </a:p>
        </p:txBody>
      </p:sp>
    </p:spTree>
    <p:extLst>
      <p:ext uri="{BB962C8B-B14F-4D97-AF65-F5344CB8AC3E}">
        <p14:creationId xmlns:p14="http://schemas.microsoft.com/office/powerpoint/2010/main" val="136059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18</a:t>
            </a:fld>
            <a:endParaRPr lang="el-GR"/>
          </a:p>
        </p:txBody>
      </p:sp>
    </p:spTree>
    <p:extLst>
      <p:ext uri="{BB962C8B-B14F-4D97-AF65-F5344CB8AC3E}">
        <p14:creationId xmlns:p14="http://schemas.microsoft.com/office/powerpoint/2010/main" val="105269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Όπως μπορεί να σας είναι ήδη γνωστό, το πρόγραμμα περιλαμβάνει </a:t>
            </a:r>
            <a:r>
              <a:rPr lang="el-GR" b="1" u="sng" dirty="0"/>
              <a:t>συγκεκριμένα προκαθορισμένα παραδοτέα</a:t>
            </a:r>
            <a:r>
              <a:rPr lang="el-GR" b="0" u="none" dirty="0"/>
              <a:t> που</a:t>
            </a:r>
            <a:r>
              <a:rPr lang="el-GR" dirty="0"/>
              <a:t> </a:t>
            </a:r>
            <a:r>
              <a:rPr lang="el-GR" sz="2000" dirty="0"/>
              <a:t>θα </a:t>
            </a:r>
            <a:r>
              <a:rPr lang="el-GR" sz="2000" b="1" dirty="0"/>
              <a:t>πρέπει να επιτύχετε με τη συμμετοχή τους οι φορείς.</a:t>
            </a:r>
          </a:p>
          <a:p>
            <a:endParaRPr lang="el-GR" sz="2000" b="1" dirty="0"/>
          </a:p>
          <a:p>
            <a:r>
              <a:rPr lang="el-GR" b="1" dirty="0"/>
              <a:t>Αυτή η πρακτική</a:t>
            </a:r>
            <a:r>
              <a:rPr lang="el-GR" dirty="0"/>
              <a:t>, των προκαθορισμένων παραδοτέων και των προκαθορισμένων δεικτών, </a:t>
            </a:r>
            <a:r>
              <a:rPr lang="el-GR" b="1" dirty="0"/>
              <a:t>εφαρμόζεται και στις 15 χώρες του ΕΟΧ που υλοποιείται το συγκεκριμένο πρόγραμμα.</a:t>
            </a:r>
          </a:p>
          <a:p>
            <a:endParaRPr lang="el-GR" dirty="0"/>
          </a:p>
          <a:p>
            <a:r>
              <a:rPr lang="el-GR" b="1" dirty="0"/>
              <a:t>Η πρόσκληση, συμβάλλει στο προσδοκώμενο αποτέλεσμα 5 «Ενδυνάμωση των ικανοτήτων και της βιωσιμότητας της Κοινωνίας των Πολιτών» του Προγράμματος και στο προκαθορισμένο παραδοτέο «Στρατηγική ανάπτυξη των οργανώσεων της Κοινωνίας των Πολιτών». </a:t>
            </a:r>
          </a:p>
          <a:p>
            <a:r>
              <a:rPr lang="el-GR" b="1" dirty="0"/>
              <a:t>Ωστόσο, στις αιτήσεις σας, εσείς δεν καλείστε να επιλέξετε τον σχετικό προκαθορισμένο δείκτη «Αριθμός των οργανώσεων της που έλαβαν </a:t>
            </a:r>
            <a:r>
              <a:rPr lang="el-GR" b="1" dirty="0" err="1"/>
              <a:t>οργανωσιακές</a:t>
            </a:r>
            <a:r>
              <a:rPr lang="el-GR" b="1" dirty="0"/>
              <a:t> επιχορηγήσεις» του παραδοτέου «Στρατηγική ανάπτυξη των οργανώσεων της Κοινωνίας των Πολιτών» καθώς η μέτρηση και παρακολούθηση του δείκτη θα γίνει από εμάς.</a:t>
            </a:r>
          </a:p>
          <a:p>
            <a:endParaRPr lang="el-GR" b="1" dirty="0"/>
          </a:p>
          <a:p>
            <a:r>
              <a:rPr lang="el-GR" b="1" dirty="0"/>
              <a:t>Το αναφέρουμε κυρίως για να έχετε μια </a:t>
            </a:r>
            <a:r>
              <a:rPr lang="el-GR" b="1" dirty="0" err="1"/>
              <a:t>καθαρη</a:t>
            </a:r>
            <a:r>
              <a:rPr lang="el-GR" b="1" dirty="0"/>
              <a:t> εικόνα για τη σύνδεση της πρόσκλησης με τα προσδοκώμενα αποτελέσματα, τα παραδοτέα και τους δείκτες του Προγράμματος.</a:t>
            </a:r>
          </a:p>
        </p:txBody>
      </p:sp>
      <p:sp>
        <p:nvSpPr>
          <p:cNvPr id="4" name="Slide Number Placeholder 3"/>
          <p:cNvSpPr>
            <a:spLocks noGrp="1"/>
          </p:cNvSpPr>
          <p:nvPr>
            <p:ph type="sldNum" sz="quarter" idx="5"/>
          </p:nvPr>
        </p:nvSpPr>
        <p:spPr/>
        <p:txBody>
          <a:bodyPr/>
          <a:lstStyle/>
          <a:p>
            <a:fld id="{9812DDCD-3029-4336-B372-0761277A44F4}" type="slidenum">
              <a:rPr lang="el-GR" smtClean="0"/>
              <a:t>19</a:t>
            </a:fld>
            <a:endParaRPr lang="el-GR"/>
          </a:p>
        </p:txBody>
      </p:sp>
    </p:spTree>
    <p:extLst>
      <p:ext uri="{BB962C8B-B14F-4D97-AF65-F5344CB8AC3E}">
        <p14:creationId xmlns:p14="http://schemas.microsoft.com/office/powerpoint/2010/main" val="19638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διαθέσιμη χρηματοδότηση ύψους των 661.387 ευρώ θα δοθεί σε έργα μέσω μιας διαφανούς διαδικασίας επιλογής. </a:t>
            </a:r>
          </a:p>
          <a:p>
            <a:endParaRPr lang="el-GR" dirty="0"/>
          </a:p>
          <a:p>
            <a:r>
              <a:rPr lang="el-GR" dirty="0"/>
              <a:t>Στην 7η πρόσκληση δεν υπάρχουν έργα μικρού ή μεσαίου μεγέθους. Όλα τα έργα είναι μεγάλα. Η διαθέσιμη χρηματοδότηση για αυτά, κυμαίνεται από 80.000 μέχρι 150.000 ευρώ</a:t>
            </a:r>
          </a:p>
          <a:p>
            <a:endParaRPr lang="el-GR" dirty="0"/>
          </a:p>
          <a:p>
            <a:r>
              <a:rPr lang="el-GR" dirty="0"/>
              <a:t>Η διάρκεια των έργων κυμαίνεται από 12 έως 18 μήνες και καθορίζεται στη σύμβαση επιχορήγησης εκάστου έργου. Τα έργα δύνανται να ξεκινούν με την υπογραφή της σύμβασης ή σε μεταγενέστερη ημερομηνία, θα πρέπει όμως να έχουν ολοκληρωθεί το αργότερο μέχρι την 30 η Απριλίου 2024. </a:t>
            </a:r>
          </a:p>
          <a:p>
            <a:endParaRPr lang="el-GR" dirty="0"/>
          </a:p>
          <a:p>
            <a:r>
              <a:rPr lang="el-GR" dirty="0"/>
              <a:t>Οι φορείς που υποβάλλουν αίτηση, </a:t>
            </a:r>
            <a:r>
              <a:rPr lang="el-GR" dirty="0" err="1"/>
              <a:t>θα΄πρέπει</a:t>
            </a:r>
            <a:r>
              <a:rPr lang="el-GR" dirty="0"/>
              <a:t> οπωσδήποτε να έχουν συμπληρώσει 48 μήνες λειτουργίας από τη σύστασή τους και την απόκτηση νομικής προσωπικότητας, μέχρι τη λήξη της προθεσμίας υποβολής των αιτήσεων. </a:t>
            </a:r>
          </a:p>
        </p:txBody>
      </p:sp>
      <p:sp>
        <p:nvSpPr>
          <p:cNvPr id="4" name="Slide Number Placeholder 3"/>
          <p:cNvSpPr>
            <a:spLocks noGrp="1"/>
          </p:cNvSpPr>
          <p:nvPr>
            <p:ph type="sldNum" sz="quarter" idx="5"/>
          </p:nvPr>
        </p:nvSpPr>
        <p:spPr/>
        <p:txBody>
          <a:bodyPr/>
          <a:lstStyle/>
          <a:p>
            <a:fld id="{9812DDCD-3029-4336-B372-0761277A44F4}" type="slidenum">
              <a:rPr lang="el-GR" smtClean="0"/>
              <a:t>20</a:t>
            </a:fld>
            <a:endParaRPr lang="el-GR"/>
          </a:p>
        </p:txBody>
      </p:sp>
    </p:spTree>
    <p:extLst>
      <p:ext uri="{BB962C8B-B14F-4D97-AF65-F5344CB8AC3E}">
        <p14:creationId xmlns:p14="http://schemas.microsoft.com/office/powerpoint/2010/main" val="96692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3</a:t>
            </a:fld>
            <a:endParaRPr lang="el-GR"/>
          </a:p>
        </p:txBody>
      </p:sp>
    </p:spTree>
    <p:extLst>
      <p:ext uri="{BB962C8B-B14F-4D97-AF65-F5344CB8AC3E}">
        <p14:creationId xmlns:p14="http://schemas.microsoft.com/office/powerpoint/2010/main" val="96832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Τώρα θα δούμε περισσότερο αναλυτικά ποιοι φορείς μπορούν να υποβάλλουν αίτηση</a:t>
            </a:r>
          </a:p>
        </p:txBody>
      </p:sp>
      <p:sp>
        <p:nvSpPr>
          <p:cNvPr id="4" name="Slide Number Placeholder 3"/>
          <p:cNvSpPr>
            <a:spLocks noGrp="1"/>
          </p:cNvSpPr>
          <p:nvPr>
            <p:ph type="sldNum" sz="quarter" idx="5"/>
          </p:nvPr>
        </p:nvSpPr>
        <p:spPr/>
        <p:txBody>
          <a:bodyPr/>
          <a:lstStyle/>
          <a:p>
            <a:fld id="{9812DDCD-3029-4336-B372-0761277A44F4}" type="slidenum">
              <a:rPr lang="el-GR" smtClean="0"/>
              <a:t>21</a:t>
            </a:fld>
            <a:endParaRPr lang="el-GR"/>
          </a:p>
        </p:txBody>
      </p:sp>
    </p:spTree>
    <p:extLst>
      <p:ext uri="{BB962C8B-B14F-4D97-AF65-F5344CB8AC3E}">
        <p14:creationId xmlns:p14="http://schemas.microsoft.com/office/powerpoint/2010/main" val="389819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22</a:t>
            </a:fld>
            <a:endParaRPr lang="el-GR"/>
          </a:p>
        </p:txBody>
      </p:sp>
    </p:spTree>
    <p:extLst>
      <p:ext uri="{BB962C8B-B14F-4D97-AF65-F5344CB8AC3E}">
        <p14:creationId xmlns:p14="http://schemas.microsoft.com/office/powerpoint/2010/main" val="1113039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23</a:t>
            </a:fld>
            <a:endParaRPr lang="el-GR"/>
          </a:p>
        </p:txBody>
      </p:sp>
    </p:spTree>
    <p:extLst>
      <p:ext uri="{BB962C8B-B14F-4D97-AF65-F5344CB8AC3E}">
        <p14:creationId xmlns:p14="http://schemas.microsoft.com/office/powerpoint/2010/main" val="199143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 μία οργάνωση, για τα έτη 2018, 2019 και 2020 έχει μέσο όρο ετήσιου κύκλου εργασιών 300.000 ευρώ, το μέγιστο ποσό επιχορήγησης που μπορεί να λάβει είναι τα 90.000 ευρώ.</a:t>
            </a:r>
          </a:p>
          <a:p>
            <a:endParaRPr lang="el-GR" baseline="0" dirty="0"/>
          </a:p>
        </p:txBody>
      </p:sp>
      <p:sp>
        <p:nvSpPr>
          <p:cNvPr id="4" name="Slide Number Placeholder 3"/>
          <p:cNvSpPr>
            <a:spLocks noGrp="1"/>
          </p:cNvSpPr>
          <p:nvPr>
            <p:ph type="sldNum" sz="quarter" idx="5"/>
          </p:nvPr>
        </p:nvSpPr>
        <p:spPr/>
        <p:txBody>
          <a:bodyPr/>
          <a:lstStyle/>
          <a:p>
            <a:fld id="{9812DDCD-3029-4336-B372-0761277A44F4}" type="slidenum">
              <a:rPr lang="el-GR" smtClean="0"/>
              <a:t>24</a:t>
            </a:fld>
            <a:endParaRPr lang="el-GR"/>
          </a:p>
        </p:txBody>
      </p:sp>
    </p:spTree>
    <p:extLst>
      <p:ext uri="{BB962C8B-B14F-4D97-AF65-F5344CB8AC3E}">
        <p14:creationId xmlns:p14="http://schemas.microsoft.com/office/powerpoint/2010/main" val="25221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600" baseline="0" dirty="0"/>
              <a:t>Δεν απαιτείται η επισύναψη προϋπολογισμού. Η κοστολόγηση των δράσεων που ζητάτε να χρηματοδοτηθούν και που  θα βρίσκονται στο στρατηγικό σας πλάνο, θα γίνει περιγραφικά.</a:t>
            </a:r>
            <a:r>
              <a:rPr lang="el-GR" sz="2400" dirty="0"/>
              <a:t> θα πρέπει να προσδιορίσετε το ύψος του προϋπολογισμού του κύκλου εργασιών σας (συνολικά έσοδα) για το διάστημα υλοποίησης του επιχορηγούμενου έργου, καθώς και να υπολογίσουν το ποσοστό που θα καλύπτει η επιχορήγηση που πρόκειται να λάβουν σε σχέση με τον εκτιμώμενο κύκλο εργασιών τους</a:t>
            </a:r>
            <a:endParaRPr lang="el-GR" sz="1600" baseline="0" dirty="0"/>
          </a:p>
        </p:txBody>
      </p:sp>
      <p:sp>
        <p:nvSpPr>
          <p:cNvPr id="4" name="Slide Number Placeholder 3"/>
          <p:cNvSpPr>
            <a:spLocks noGrp="1"/>
          </p:cNvSpPr>
          <p:nvPr>
            <p:ph type="sldNum" sz="quarter" idx="5"/>
          </p:nvPr>
        </p:nvSpPr>
        <p:spPr/>
        <p:txBody>
          <a:bodyPr/>
          <a:lstStyle/>
          <a:p>
            <a:fld id="{9812DDCD-3029-4336-B372-0761277A44F4}" type="slidenum">
              <a:rPr lang="el-GR" smtClean="0"/>
              <a:t>25</a:t>
            </a:fld>
            <a:endParaRPr lang="el-GR"/>
          </a:p>
        </p:txBody>
      </p:sp>
    </p:spTree>
    <p:extLst>
      <p:ext uri="{BB962C8B-B14F-4D97-AF65-F5344CB8AC3E}">
        <p14:creationId xmlns:p14="http://schemas.microsoft.com/office/powerpoint/2010/main" val="174602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l-GR" sz="11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l-GR" sz="1100" dirty="0">
                <a:solidFill>
                  <a:srgbClr val="002060"/>
                </a:solidFill>
                <a:latin typeface="Arial" panose="020B0604020202020204" pitchFamily="34" charset="0"/>
                <a:cs typeface="Arial" panose="020B0604020202020204" pitchFamily="34" charset="0"/>
              </a:rPr>
              <a:t> Κάθε υποψήφια οργάνωση, μπορεί να υποβάλει μονάχα </a:t>
            </a:r>
            <a:r>
              <a:rPr lang="el-GR" sz="1100" u="sng" dirty="0">
                <a:solidFill>
                  <a:srgbClr val="002060"/>
                </a:solidFill>
                <a:latin typeface="Arial" panose="020B0604020202020204" pitchFamily="34" charset="0"/>
                <a:cs typeface="Arial" panose="020B0604020202020204" pitchFamily="34" charset="0"/>
              </a:rPr>
              <a:t>μία (1) αίτηση</a:t>
            </a:r>
            <a:r>
              <a:rPr lang="el-GR" sz="1100" dirty="0">
                <a:solidFill>
                  <a:srgbClr val="002060"/>
                </a:solidFill>
                <a:latin typeface="Arial" panose="020B0604020202020204" pitchFamily="34" charset="0"/>
                <a:cs typeface="Arial" panose="020B0604020202020204" pitchFamily="34" charset="0"/>
              </a:rPr>
              <a:t>, ως φορέας υλοποίησης. </a:t>
            </a:r>
            <a:endParaRPr lang="en-US" sz="1100" dirty="0">
              <a:solidFill>
                <a:srgbClr val="002060"/>
              </a:solidFill>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l-GR" sz="800" dirty="0">
              <a:solidFill>
                <a:srgbClr val="002060"/>
              </a:solidFill>
              <a:latin typeface="Arial" panose="020B0604020202020204" pitchFamily="34" charset="0"/>
              <a:cs typeface="Arial" panose="020B0604020202020204" pitchFamily="34" charset="0"/>
            </a:endParaRPr>
          </a:p>
          <a:p>
            <a:pPr marL="0" indent="0" algn="just">
              <a:buNone/>
            </a:pPr>
            <a:r>
              <a:rPr lang="el-GR" sz="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l-GR" sz="1200" dirty="0">
                <a:solidFill>
                  <a:srgbClr val="002060"/>
                </a:solidFill>
              </a:rPr>
              <a:t>Οι οργανώσεις της Κοινωνίας των Πολιτών που συμμετέχουν ως φορείς υλοποίησης ή ως εταίροι μέσω οποιασδήποτε προηγούμενης πρόσκλησης του Προγράμματος Active Citizens Fund ή συμμετέχουν στην πρόσκληση των διμερών σχέσεων, διατηρούν το δικαίωμα να υποβάλουν αίτηση και να λάβουν χρηματοδότηση μέσω της παρούσας πρόσκλησης</a:t>
            </a:r>
            <a:endParaRPr lang="el-GR" sz="1200" dirty="0">
              <a:solidFill>
                <a:srgbClr val="002060"/>
              </a:solidFill>
              <a:latin typeface="Arial" panose="020B0604020202020204" pitchFamily="34" charset="0"/>
              <a:cs typeface="Arial" panose="020B0604020202020204" pitchFamily="34" charset="0"/>
            </a:endParaRPr>
          </a:p>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26</a:t>
            </a:fld>
            <a:endParaRPr lang="el-GR"/>
          </a:p>
        </p:txBody>
      </p:sp>
    </p:spTree>
    <p:extLst>
      <p:ext uri="{BB962C8B-B14F-4D97-AF65-F5344CB8AC3E}">
        <p14:creationId xmlns:p14="http://schemas.microsoft.com/office/powerpoint/2010/main" val="1839450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2800" dirty="0"/>
              <a:t>Τι γίνεται αν οι γενικές ετήσιες αναφορές έρχονται πολύ πιο </a:t>
            </a:r>
            <a:r>
              <a:rPr lang="el-GR" sz="2800" dirty="0" err="1"/>
              <a:t>αργα</a:t>
            </a:r>
            <a:r>
              <a:rPr lang="el-GR" sz="2800" dirty="0"/>
              <a:t>; Θα γίνεται ετήσια συνάντηση με εμάς(Διαχειριστή Επιχορήγησης) και θα το ορίσουμε μεταξύ μας – εξαρτάται από την περίπτωση.</a:t>
            </a:r>
          </a:p>
          <a:p>
            <a:endParaRPr lang="el-GR"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9600" dirty="0">
                <a:latin typeface="Arial" panose="020B0604020202020204" pitchFamily="34" charset="0"/>
                <a:cs typeface="Arial" panose="020B0604020202020204" pitchFamily="34" charset="0"/>
              </a:rPr>
              <a:t>Πριν από τις ενδιάμεσες πληρωμές , θα πρέπει να μας  προσκομίσετε αναφορές φυσικού και οικονομικού αντικειμένου</a:t>
            </a:r>
            <a:r>
              <a:rPr lang="en-US" sz="9600" dirty="0">
                <a:latin typeface="Arial" panose="020B0604020202020204" pitchFamily="34" charset="0"/>
                <a:cs typeface="Arial" panose="020B0604020202020204" pitchFamily="34" charset="0"/>
              </a:rPr>
              <a:t> </a:t>
            </a:r>
            <a:r>
              <a:rPr lang="el-GR" sz="9600" dirty="0">
                <a:latin typeface="Arial" panose="020B0604020202020204" pitchFamily="34" charset="0"/>
                <a:cs typeface="Arial" panose="020B0604020202020204" pitchFamily="34" charset="0"/>
              </a:rPr>
              <a:t>που θα περιλαμβάνουν τουλάχιστον την τελευταία γενική ετήσια αναφορά των δράσεων και των οικονομικών σας στοιχείων</a:t>
            </a:r>
            <a:endParaRPr lang="el-GR" sz="2800" dirty="0"/>
          </a:p>
        </p:txBody>
      </p:sp>
      <p:sp>
        <p:nvSpPr>
          <p:cNvPr id="4" name="Slide Number Placeholder 3"/>
          <p:cNvSpPr>
            <a:spLocks noGrp="1"/>
          </p:cNvSpPr>
          <p:nvPr>
            <p:ph type="sldNum" sz="quarter" idx="5"/>
          </p:nvPr>
        </p:nvSpPr>
        <p:spPr/>
        <p:txBody>
          <a:bodyPr/>
          <a:lstStyle/>
          <a:p>
            <a:fld id="{9812DDCD-3029-4336-B372-0761277A44F4}" type="slidenum">
              <a:rPr lang="el-GR" smtClean="0"/>
              <a:t>27</a:t>
            </a:fld>
            <a:endParaRPr lang="el-GR"/>
          </a:p>
        </p:txBody>
      </p:sp>
    </p:spTree>
    <p:extLst>
      <p:ext uri="{BB962C8B-B14F-4D97-AF65-F5344CB8AC3E}">
        <p14:creationId xmlns:p14="http://schemas.microsoft.com/office/powerpoint/2010/main" val="2830426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9600" dirty="0">
                <a:solidFill>
                  <a:srgbClr val="002060"/>
                </a:solidFill>
                <a:latin typeface="Arial" panose="020B0604020202020204" pitchFamily="34" charset="0"/>
                <a:cs typeface="Arial" panose="020B0604020202020204" pitchFamily="34" charset="0"/>
              </a:rPr>
              <a:t>Δεν θα υποβάλλετε </a:t>
            </a:r>
            <a:r>
              <a:rPr lang="el-GR" sz="9600" dirty="0">
                <a:latin typeface="Arial" panose="020B0604020202020204" pitchFamily="34" charset="0"/>
                <a:cs typeface="Arial" panose="020B0604020202020204" pitchFamily="34" charset="0"/>
              </a:rPr>
              <a:t>οικονομικές αναφορές για συγκεκριμένες δαπάνες που πραγματοποιήθηκαν στο πλαίσιο του έργου. Οι καταβολές των δόσεων δεν εξαρτώνται από τα πραγματικά έξοδα σας</a:t>
            </a:r>
          </a:p>
          <a:p>
            <a:r>
              <a:rPr lang="el-GR" sz="9600" dirty="0">
                <a:latin typeface="Arial" panose="020B0604020202020204" pitchFamily="34" charset="0"/>
                <a:cs typeface="Arial" panose="020B0604020202020204" pitchFamily="34" charset="0"/>
              </a:rPr>
              <a:t>Η τελική πληρωμή της επιχορήγησης του έργου θα πραγματοποιείται μετά την ολοκλήρωσή του και αφού προσκομιστεί από εσάς έκθεση εξωτερικού ορκωτού ελεγκτή</a:t>
            </a:r>
          </a:p>
          <a:p>
            <a:endParaRPr lang="el-GR" sz="2800" dirty="0"/>
          </a:p>
          <a:p>
            <a:endParaRPr lang="el-GR" sz="2800" dirty="0"/>
          </a:p>
          <a:p>
            <a:endParaRPr lang="el-GR" sz="2800" dirty="0"/>
          </a:p>
          <a:p>
            <a:endParaRPr lang="el-GR" sz="2800" dirty="0"/>
          </a:p>
          <a:p>
            <a:r>
              <a:rPr lang="el-GR" sz="2800" dirty="0"/>
              <a:t>Σε περίπτωση ελέγχου από </a:t>
            </a:r>
            <a:r>
              <a:rPr lang="en-US" sz="2800" dirty="0"/>
              <a:t>FO </a:t>
            </a:r>
            <a:r>
              <a:rPr lang="el-GR" sz="2800" dirty="0"/>
              <a:t>ή </a:t>
            </a:r>
            <a:r>
              <a:rPr lang="en-US" sz="2800" dirty="0"/>
              <a:t>FMO </a:t>
            </a:r>
            <a:r>
              <a:rPr lang="el-GR" sz="2800" dirty="0"/>
              <a:t>θα πρέπει να αποδειχτεί ότι τα χρήματα ξοδεύτηκαν βάσει σύμβασης/αιτήματος που επιχορηγήθηκε.</a:t>
            </a:r>
          </a:p>
          <a:p>
            <a:r>
              <a:rPr lang="el-GR" sz="2800" dirty="0"/>
              <a:t>Αν έχει η οργάνωση δικούς της ορκωτούς, θα πρέπει να φαίνεται διακριτά ότι ο φορέας επιχορηγήθηκε από τα ΕΕΑ </a:t>
            </a:r>
            <a:r>
              <a:rPr lang="en-US" sz="2800" dirty="0"/>
              <a:t>Grants </a:t>
            </a:r>
            <a:r>
              <a:rPr lang="el-GR" sz="2800" dirty="0"/>
              <a:t>και η δωρεά αξιοποιήθηκε</a:t>
            </a:r>
          </a:p>
          <a:p>
            <a:r>
              <a:rPr lang="el-GR" sz="2800" dirty="0"/>
              <a:t>Πρότυπο ελέγχου προσυμφωνημένων διαδικασιών </a:t>
            </a:r>
            <a:r>
              <a:rPr lang="en-US" sz="2800" dirty="0"/>
              <a:t>manual </a:t>
            </a:r>
            <a:r>
              <a:rPr lang="el-GR" sz="2800" dirty="0"/>
              <a:t>που δίνουμε στις οργανώσεις για να διαχειρίζονται το πρόγραμμα που υλοποιούν.</a:t>
            </a:r>
          </a:p>
          <a:p>
            <a:r>
              <a:rPr lang="el-GR" sz="2800" dirty="0"/>
              <a:t>Αν ο ελεγκτής δει πως δεν έχουν ακολουθηθεί οι προσυμφωνημένες διαδικασίες.</a:t>
            </a:r>
          </a:p>
        </p:txBody>
      </p:sp>
      <p:sp>
        <p:nvSpPr>
          <p:cNvPr id="4" name="Slide Number Placeholder 3"/>
          <p:cNvSpPr>
            <a:spLocks noGrp="1"/>
          </p:cNvSpPr>
          <p:nvPr>
            <p:ph type="sldNum" sz="quarter" idx="5"/>
          </p:nvPr>
        </p:nvSpPr>
        <p:spPr/>
        <p:txBody>
          <a:bodyPr/>
          <a:lstStyle/>
          <a:p>
            <a:fld id="{9812DDCD-3029-4336-B372-0761277A44F4}" type="slidenum">
              <a:rPr lang="el-GR" smtClean="0"/>
              <a:t>28</a:t>
            </a:fld>
            <a:endParaRPr lang="el-GR"/>
          </a:p>
        </p:txBody>
      </p:sp>
    </p:spTree>
    <p:extLst>
      <p:ext uri="{BB962C8B-B14F-4D97-AF65-F5344CB8AC3E}">
        <p14:creationId xmlns:p14="http://schemas.microsoft.com/office/powerpoint/2010/main" val="1361831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3 είδη κριτηρίων στην επιλογή των έργων. Είναι τα διοικητικά κριτήρια, τα κριτήρια </a:t>
            </a:r>
            <a:r>
              <a:rPr lang="el-GR" dirty="0" err="1"/>
              <a:t>επιλεξιμότητας</a:t>
            </a:r>
            <a:r>
              <a:rPr lang="el-GR" dirty="0"/>
              <a:t> και τα κριτήρια αξιολόγησης</a:t>
            </a:r>
            <a:endParaRPr lang="el-GR" b="1" dirty="0"/>
          </a:p>
          <a:p>
            <a:endParaRPr lang="el-GR" b="1" dirty="0"/>
          </a:p>
          <a:p>
            <a:r>
              <a:rPr lang="el-GR" dirty="0"/>
              <a:t>Τα </a:t>
            </a:r>
            <a:r>
              <a:rPr lang="el-GR" b="1" dirty="0"/>
              <a:t>Διοικητικά κριτήρια </a:t>
            </a:r>
            <a:r>
              <a:rPr lang="el-GR" dirty="0"/>
              <a:t>αποτελούν προϋποθέσεις για την αποδοχή της αίτησης έργου. Η μη συμμόρφωση της αίτησης με τα διοικητικά κριτήρια σημαίνει ότι η αίτηση δεν θα αξιολογείται περαιτέρω. Τα διοικητικά κριτήρια περιλαμβάνουν την εμπρόθεσμη υποβολή της αίτησης</a:t>
            </a:r>
            <a:r>
              <a:rPr lang="en-US" baseline="0" dirty="0"/>
              <a:t>, </a:t>
            </a:r>
            <a:r>
              <a:rPr lang="el-GR" baseline="0" dirty="0"/>
              <a:t>μαζί με όλα τα υπόλοιπα υποστηρικτικά έγγραφα.</a:t>
            </a:r>
          </a:p>
          <a:p>
            <a:endParaRPr lang="el-GR" baseline="0" dirty="0"/>
          </a:p>
          <a:p>
            <a:r>
              <a:rPr lang="el-GR" b="0" baseline="0" dirty="0"/>
              <a:t>Τα </a:t>
            </a:r>
            <a:r>
              <a:rPr lang="el-GR" b="1" baseline="0" dirty="0"/>
              <a:t>Κριτήρια </a:t>
            </a:r>
            <a:r>
              <a:rPr lang="el-GR" b="1" baseline="0" dirty="0" err="1"/>
              <a:t>επιλεξιμότητας</a:t>
            </a:r>
            <a:r>
              <a:rPr lang="el-GR" b="1" baseline="0" dirty="0"/>
              <a:t> </a:t>
            </a:r>
            <a:r>
              <a:rPr lang="el-GR" baseline="0" dirty="0"/>
              <a:t>αφορούν στην επιλεξιμότητα του φορέα και τους σχετικούς τους περιορισμούς. (π.χ. συμμετοχής σε κάθε πρόσκληση μονάχα είτε ως φορέας είτε ως εταίρος, χρόνο νομικής σύστασης ανά κατηγορία έργου κ.ά.)</a:t>
            </a:r>
          </a:p>
          <a:p>
            <a:r>
              <a:rPr lang="el-GR" baseline="0" dirty="0"/>
              <a:t> </a:t>
            </a:r>
          </a:p>
          <a:p>
            <a:r>
              <a:rPr lang="el-GR" dirty="0"/>
              <a:t>Και, τέλος τα </a:t>
            </a:r>
            <a:r>
              <a:rPr lang="el-GR" b="1" dirty="0"/>
              <a:t>κριτήρια</a:t>
            </a:r>
            <a:r>
              <a:rPr lang="el-GR" b="1" baseline="0" dirty="0"/>
              <a:t> αξιολόγησης </a:t>
            </a:r>
            <a:r>
              <a:rPr lang="el-GR" baseline="0" dirty="0"/>
              <a:t>αφορούν στην:</a:t>
            </a:r>
          </a:p>
          <a:p>
            <a:endParaRPr lang="el-GR" baseline="0" dirty="0"/>
          </a:p>
          <a:p>
            <a:r>
              <a:rPr lang="el-GR" dirty="0"/>
              <a:t>-Ικανότητα του υποψηφίου συμπεριλαμβανομένης της ορθής οικονομικής διαχείρισης</a:t>
            </a:r>
            <a:endParaRPr lang="el-GR" baseline="0" dirty="0"/>
          </a:p>
          <a:p>
            <a:endParaRPr lang="el-GR" baseline="0" dirty="0"/>
          </a:p>
          <a:p>
            <a:r>
              <a:rPr lang="el-GR" dirty="0"/>
              <a:t>• Συνάφεια</a:t>
            </a:r>
          </a:p>
          <a:p>
            <a:r>
              <a:rPr lang="el-GR" dirty="0"/>
              <a:t> • Διαφάνεια</a:t>
            </a:r>
          </a:p>
          <a:p>
            <a:r>
              <a:rPr lang="el-GR" dirty="0"/>
              <a:t> • Ποιότητα του πολυετούς στρατηγικού πλάνου/πλάνου εργασιών του</a:t>
            </a:r>
          </a:p>
          <a:p>
            <a:r>
              <a:rPr lang="el-GR" dirty="0"/>
              <a:t> • Βιωσιμότητα </a:t>
            </a:r>
          </a:p>
          <a:p>
            <a:r>
              <a:rPr lang="el-GR" dirty="0"/>
              <a:t>• Χρηματοοικονομική αιτιολόγηση</a:t>
            </a:r>
          </a:p>
          <a:p>
            <a:endParaRPr lang="el-GR" baseline="0" dirty="0"/>
          </a:p>
          <a:p>
            <a:r>
              <a:rPr lang="el-GR" dirty="0"/>
              <a:t>Η τελική απόφαση θα ανακοινωθεί στους υποψήφιους σε εύλογο χρονικό διάστημα και πληροφορίες σχετικά με τα εγκεκριμένα έργα θα αναρτηθούν στην ιστοσελίδα του Προγράμματος σε διάστημα τεσσάρων (4) μηνών από την λήξη της προθεσμίας υποβολής των αιτήσεων.</a:t>
            </a:r>
            <a:endParaRPr lang="el-GR" baseline="0" dirty="0"/>
          </a:p>
        </p:txBody>
      </p:sp>
      <p:sp>
        <p:nvSpPr>
          <p:cNvPr id="4" name="Slide Number Placeholder 3"/>
          <p:cNvSpPr>
            <a:spLocks noGrp="1"/>
          </p:cNvSpPr>
          <p:nvPr>
            <p:ph type="sldNum" sz="quarter" idx="5"/>
          </p:nvPr>
        </p:nvSpPr>
        <p:spPr/>
        <p:txBody>
          <a:bodyPr/>
          <a:lstStyle/>
          <a:p>
            <a:fld id="{9812DDCD-3029-4336-B372-0761277A44F4}" type="slidenum">
              <a:rPr lang="el-GR" smtClean="0"/>
              <a:t>29</a:t>
            </a:fld>
            <a:endParaRPr lang="el-GR"/>
          </a:p>
        </p:txBody>
      </p:sp>
    </p:spTree>
    <p:extLst>
      <p:ext uri="{BB962C8B-B14F-4D97-AF65-F5344CB8AC3E}">
        <p14:creationId xmlns:p14="http://schemas.microsoft.com/office/powerpoint/2010/main" val="1422522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Ατομικές απαντήσεις σε ερωτήσεις δεν δίνονται, αλλά οι απαντήσεις στα ερωτήματα αναρτώνται στην ιστοσελίδα του προγράμματος </a:t>
            </a:r>
            <a:r>
              <a:rPr lang="en-US" dirty="0"/>
              <a:t>Active citizens fund</a:t>
            </a:r>
            <a:r>
              <a:rPr lang="el-GR" dirty="0"/>
              <a:t> στην ενότητα των προσκλήσεων «Συχνές Ερωτήσεις».</a:t>
            </a:r>
          </a:p>
          <a:p>
            <a:r>
              <a:rPr lang="el-GR" dirty="0"/>
              <a:t>Σας προτρέπουμε ως εκ τούτου να συμβουλεύεστε τακτικά την ιστοσελίδα.</a:t>
            </a:r>
          </a:p>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30</a:t>
            </a:fld>
            <a:endParaRPr lang="el-GR"/>
          </a:p>
        </p:txBody>
      </p:sp>
    </p:spTree>
    <p:extLst>
      <p:ext uri="{BB962C8B-B14F-4D97-AF65-F5344CB8AC3E}">
        <p14:creationId xmlns:p14="http://schemas.microsoft.com/office/powerpoint/2010/main" val="90773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4</a:t>
            </a:fld>
            <a:endParaRPr lang="el-GR"/>
          </a:p>
        </p:txBody>
      </p:sp>
    </p:spTree>
    <p:extLst>
      <p:ext uri="{BB962C8B-B14F-4D97-AF65-F5344CB8AC3E}">
        <p14:creationId xmlns:p14="http://schemas.microsoft.com/office/powerpoint/2010/main" val="2949828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επικοινωνία με τους διαχειριστές της πρόσκλησης πραγματοποιείται γραπτώς μέσω </a:t>
            </a:r>
            <a:r>
              <a:rPr lang="en-US" dirty="0"/>
              <a:t>email</a:t>
            </a:r>
            <a:r>
              <a:rPr lang="el-GR" dirty="0"/>
              <a:t>, τα στοιχεία μας θα τα βρείτε και στην πρόσκληση ενδιαφέροντος.</a:t>
            </a:r>
          </a:p>
        </p:txBody>
      </p:sp>
      <p:sp>
        <p:nvSpPr>
          <p:cNvPr id="4" name="Slide Number Placeholder 3"/>
          <p:cNvSpPr>
            <a:spLocks noGrp="1"/>
          </p:cNvSpPr>
          <p:nvPr>
            <p:ph type="sldNum" sz="quarter" idx="5"/>
          </p:nvPr>
        </p:nvSpPr>
        <p:spPr/>
        <p:txBody>
          <a:bodyPr/>
          <a:lstStyle/>
          <a:p>
            <a:fld id="{9812DDCD-3029-4336-B372-0761277A44F4}" type="slidenum">
              <a:rPr lang="el-GR" smtClean="0"/>
              <a:t>31</a:t>
            </a:fld>
            <a:endParaRPr lang="el-GR"/>
          </a:p>
        </p:txBody>
      </p:sp>
    </p:spTree>
    <p:extLst>
      <p:ext uri="{BB962C8B-B14F-4D97-AF65-F5344CB8AC3E}">
        <p14:creationId xmlns:p14="http://schemas.microsoft.com/office/powerpoint/2010/main" val="3337653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32</a:t>
            </a:fld>
            <a:endParaRPr lang="el-GR"/>
          </a:p>
        </p:txBody>
      </p:sp>
    </p:spTree>
    <p:extLst>
      <p:ext uri="{BB962C8B-B14F-4D97-AF65-F5344CB8AC3E}">
        <p14:creationId xmlns:p14="http://schemas.microsoft.com/office/powerpoint/2010/main" val="3505363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812DDCD-3029-4336-B372-0761277A44F4}" type="slidenum">
              <a:rPr lang="el-GR" smtClean="0"/>
              <a:t>33</a:t>
            </a:fld>
            <a:endParaRPr lang="el-GR"/>
          </a:p>
        </p:txBody>
      </p:sp>
    </p:spTree>
    <p:extLst>
      <p:ext uri="{BB962C8B-B14F-4D97-AF65-F5344CB8AC3E}">
        <p14:creationId xmlns:p14="http://schemas.microsoft.com/office/powerpoint/2010/main" val="2135417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Τηρώντας το όριο των λέξεων, θα πρέπει </a:t>
            </a:r>
            <a:r>
              <a:rPr lang="el-GR" sz="1200" dirty="0">
                <a:solidFill>
                  <a:srgbClr val="002060"/>
                </a:solidFill>
                <a:effectLst/>
                <a:latin typeface="Calibri" panose="020F0502020204030204" pitchFamily="34" charset="0"/>
              </a:rPr>
              <a:t>να </a:t>
            </a:r>
            <a:r>
              <a:rPr lang="el-GR" sz="1200" dirty="0" err="1">
                <a:solidFill>
                  <a:srgbClr val="002060"/>
                </a:solidFill>
                <a:effectLst/>
                <a:latin typeface="Calibri" panose="020F0502020204030204" pitchFamily="34" charset="0"/>
              </a:rPr>
              <a:t>ανα</a:t>
            </a:r>
            <a:r>
              <a:rPr lang="el-GR" sz="1200" dirty="0" err="1">
                <a:solidFill>
                  <a:srgbClr val="002060"/>
                </a:solidFill>
                <a:effectLst/>
                <a:latin typeface="Calibri" panose="020F0502020204030204" pitchFamily="34" charset="0"/>
                <a:ea typeface="Calibri" panose="020F0502020204030204" pitchFamily="34" charset="0"/>
              </a:rPr>
              <a:t>ναφέρετε</a:t>
            </a:r>
            <a:r>
              <a:rPr lang="el-GR" sz="1200" dirty="0">
                <a:solidFill>
                  <a:srgbClr val="002060"/>
                </a:solidFill>
                <a:effectLst/>
                <a:latin typeface="Calibri" panose="020F0502020204030204" pitchFamily="34" charset="0"/>
                <a:ea typeface="Calibri" panose="020F0502020204030204" pitchFamily="34" charset="0"/>
              </a:rPr>
              <a:t> τον τρόπο με τον οποίο η επιχορήγηση θα συμβάλει στην επίτευξη του πολυετούς στρατηγικού τους πλάνου, στην </a:t>
            </a:r>
            <a:r>
              <a:rPr lang="el-GR" sz="1200" dirty="0" err="1">
                <a:solidFill>
                  <a:srgbClr val="002060"/>
                </a:solidFill>
                <a:effectLst/>
                <a:latin typeface="Calibri" panose="020F0502020204030204" pitchFamily="34" charset="0"/>
                <a:ea typeface="Calibri" panose="020F0502020204030204" pitchFamily="34" charset="0"/>
              </a:rPr>
              <a:t>οργανωσιακή</a:t>
            </a:r>
            <a:r>
              <a:rPr lang="el-GR" sz="1200" dirty="0">
                <a:solidFill>
                  <a:srgbClr val="002060"/>
                </a:solidFill>
                <a:effectLst/>
                <a:latin typeface="Calibri" panose="020F0502020204030204" pitchFamily="34" charset="0"/>
                <a:ea typeface="Calibri" panose="020F0502020204030204" pitchFamily="34" charset="0"/>
              </a:rPr>
              <a:t> ανάπτυξη και στην βιωσιμότητα του φορέα.</a:t>
            </a:r>
            <a:endParaRPr lang="el-GR" sz="1200" dirty="0">
              <a:solidFill>
                <a:srgbClr val="00206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2060"/>
                </a:solidFill>
                <a:effectLst/>
                <a:latin typeface="Calibri" panose="020F0502020204030204" pitchFamily="34" charset="0"/>
                <a:ea typeface="Calibri" panose="020F0502020204030204" pitchFamily="34" charset="0"/>
              </a:rPr>
              <a:t>Είναι απαραίτητο η επιχορήγηση να συμβάλει στην επίτευξη ενός ή περισσότερων από τα προσδοκώμενα αποτελέσματα του Προγράμματος μέσω της υλοποίησης του προτεινόμενου έργου.</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solidFill>
                  <a:srgbClr val="002060"/>
                </a:solidFill>
                <a:effectLst/>
                <a:latin typeface="Calibri" panose="020F0502020204030204" pitchFamily="34" charset="0"/>
                <a:ea typeface="Calibri" panose="020F0502020204030204" pitchFamily="34" charset="0"/>
              </a:rPr>
              <a:t>Τα προσδοκώμενα αποτελέσματα του Προγράμματος είναι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Ενίσχυση της συμμετοχής των Πολιτών στα κοινά</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2.Ενίσχυση της συνηγορίας και του εποπτικού ρόλου της Κοινωνίας των Πολιτών</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Προάσπιση των ανθρωπίνων δικαιωμάτων</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Ενδυνάμωση ευπαθών ομάδων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Ενδυνάμωση των ικανοτήτων και της βιωσιμότητας της Κοινωνίας των Πολιτών.</a:t>
            </a:r>
            <a:endParaRPr lang="el-GR" sz="1200" dirty="0">
              <a:solidFill>
                <a:srgbClr val="002060"/>
              </a:solidFill>
              <a:effectLst/>
              <a:latin typeface="Calibri" panose="020F0502020204030204" pitchFamily="34" charset="0"/>
            </a:endParaRPr>
          </a:p>
          <a:p>
            <a:r>
              <a:rPr lang="el-GR" dirty="0"/>
              <a:t> </a:t>
            </a:r>
          </a:p>
          <a:p>
            <a:r>
              <a:rPr lang="el-GR" dirty="0"/>
              <a:t>Η περίληψη  πρέπει να είναι σύντομη, σαφής και να περιλαμβάνει όλες τις απαιτούμενες πληροφορίες. </a:t>
            </a:r>
          </a:p>
          <a:p>
            <a:r>
              <a:rPr lang="el-GR" dirty="0"/>
              <a:t>Παρόλο που η περίληψη εμφανίζεται στην αρχή του εντύπου αίτησης, συνιστάται η σύνταξή της </a:t>
            </a:r>
            <a:r>
              <a:rPr lang="el-GR" b="1" dirty="0"/>
              <a:t>στο τέλος</a:t>
            </a:r>
            <a:r>
              <a:rPr lang="el-GR" dirty="0"/>
              <a:t>, μετά την ολοκλήρωση συμπλήρωσης της υπόλοιπης αίτησης, ώστε να έχουν σχεδιαστεί όλες τις λεπτομέρειες του έργου.</a:t>
            </a:r>
            <a:endParaRPr lang="en-US" dirty="0"/>
          </a:p>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34</a:t>
            </a:fld>
            <a:endParaRPr lang="el-GR"/>
          </a:p>
        </p:txBody>
      </p:sp>
    </p:spTree>
    <p:extLst>
      <p:ext uri="{BB962C8B-B14F-4D97-AF65-F5344CB8AC3E}">
        <p14:creationId xmlns:p14="http://schemas.microsoft.com/office/powerpoint/2010/main" val="2587651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ζητάμε να περιγράψετε από που και πώς προκύπτει η διοικητική ικανότητα και τεχνογνωσία που απαιτείται για να υλοποιήσετε το πολυετές στρατηγικό ΄πλάνο σας. </a:t>
            </a:r>
            <a:r>
              <a:rPr lang="en-US" dirty="0"/>
              <a:t>O</a:t>
            </a:r>
            <a:r>
              <a:rPr lang="el-GR" dirty="0"/>
              <a:t>ι</a:t>
            </a:r>
            <a:r>
              <a:rPr lang="en-US" dirty="0"/>
              <a:t> </a:t>
            </a:r>
            <a:r>
              <a:rPr lang="el-GR" dirty="0" err="1"/>
              <a:t>αξιολογητές</a:t>
            </a:r>
            <a:r>
              <a:rPr lang="el-GR" dirty="0"/>
              <a:t> πρέπει να δουν πως ο φορέας έχει τις γνώσεις και τον τρόπο αλλά  και την αξιοπιστία να υλοποιήσει τις επιχορηγούμενες δράσεις. ΄Η εμπειρία που έχετε αποκομίσει από την ολοκλήρωση και τον τρόπο υλοποίησης  δράσεων στο παρελθόν θα βοηθήσει τους </a:t>
            </a:r>
            <a:r>
              <a:rPr lang="el-GR" dirty="0" err="1"/>
              <a:t>αξιολογητές</a:t>
            </a:r>
            <a:r>
              <a:rPr lang="el-GR" dirty="0"/>
              <a:t> να επιβεβαιωθούν αν έχετε την αξιοπιστία να υλοποιήσετε το στρατηγικό πλάνο.</a:t>
            </a:r>
          </a:p>
        </p:txBody>
      </p:sp>
      <p:sp>
        <p:nvSpPr>
          <p:cNvPr id="4" name="Slide Number Placeholder 3"/>
          <p:cNvSpPr>
            <a:spLocks noGrp="1"/>
          </p:cNvSpPr>
          <p:nvPr>
            <p:ph type="sldNum" sz="quarter" idx="5"/>
          </p:nvPr>
        </p:nvSpPr>
        <p:spPr/>
        <p:txBody>
          <a:bodyPr/>
          <a:lstStyle/>
          <a:p>
            <a:fld id="{9812DDCD-3029-4336-B372-0761277A44F4}" type="slidenum">
              <a:rPr lang="el-GR" smtClean="0"/>
              <a:t>35</a:t>
            </a:fld>
            <a:endParaRPr lang="el-GR"/>
          </a:p>
        </p:txBody>
      </p:sp>
    </p:spTree>
    <p:extLst>
      <p:ext uri="{BB962C8B-B14F-4D97-AF65-F5344CB8AC3E}">
        <p14:creationId xmlns:p14="http://schemas.microsoft.com/office/powerpoint/2010/main" val="1612260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Θα αξιολογηθεί το επίπεδο διαφάνειας της οργανωτικής δομής και πώς τεκμηριώνεται από τις δημοσίως διαθέσιμες πληροφορίες. Θέλουμε να μας παραθέσετε τις ιστοσελίδες και αναφορές όπου να μπορεί να ανατρέξει ο </a:t>
            </a:r>
            <a:r>
              <a:rPr lang="el-GR" dirty="0" err="1"/>
              <a:t>αξιολογητής</a:t>
            </a:r>
            <a:r>
              <a:rPr lang="el-GR" dirty="0"/>
              <a:t>. Επειδή στη συγκεκριμένη πρόσκληση στηρίζουμε τις οργανώσεις σε αυτό που ήδη κάνουν, είναι σημαντικό να γνωρίζουμε το επίπεδο διαφάνειας και αν ακολουθούν τις βέλτιστες πρακτικές στην εσωτερική τους διαχείριση. Ειδικά επειδή το </a:t>
            </a:r>
            <a:r>
              <a:rPr lang="en-US" dirty="0"/>
              <a:t>reporting </a:t>
            </a:r>
            <a:r>
              <a:rPr lang="el-GR" dirty="0"/>
              <a:t>είναι πολύ πιο απλό σε σχέση με τις άλλες προσκλήσεις, είναι σημαντικό να γνωρίζουμε εξ αρχής πως η επιχορήγηση θα διανεμηθεί σε φορείς με ορθή οικονομική διαχείριση.</a:t>
            </a:r>
          </a:p>
        </p:txBody>
      </p:sp>
      <p:sp>
        <p:nvSpPr>
          <p:cNvPr id="4" name="Slide Number Placeholder 3"/>
          <p:cNvSpPr>
            <a:spLocks noGrp="1"/>
          </p:cNvSpPr>
          <p:nvPr>
            <p:ph type="sldNum" sz="quarter" idx="5"/>
          </p:nvPr>
        </p:nvSpPr>
        <p:spPr/>
        <p:txBody>
          <a:bodyPr/>
          <a:lstStyle/>
          <a:p>
            <a:fld id="{9812DDCD-3029-4336-B372-0761277A44F4}" type="slidenum">
              <a:rPr lang="el-GR" smtClean="0"/>
              <a:t>36</a:t>
            </a:fld>
            <a:endParaRPr lang="el-GR"/>
          </a:p>
        </p:txBody>
      </p:sp>
    </p:spTree>
    <p:extLst>
      <p:ext uri="{BB962C8B-B14F-4D97-AF65-F5344CB8AC3E}">
        <p14:creationId xmlns:p14="http://schemas.microsoft.com/office/powerpoint/2010/main" val="4005391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στόχοι και οι δράσεις να είναι σαφείς και ρεαλιστικοί . Επίσης, θα πρέπει η επίτευξη των στόχων και των δράσεων του πολυετούς στρατηγικού πλάνου να είναι μετρήσιμη μέσα από δείκτες και ένα πλαίσιο παρακολούθησης και αξιολόγησης.</a:t>
            </a:r>
          </a:p>
          <a:p>
            <a:r>
              <a:rPr lang="el-GR" dirty="0"/>
              <a:t>Εδώ θέλουμε να απομονώσετε από το πλάνο σας τους στόχους και τις δράσεις και να δούμε συγκεκριμένα  πώς η επιχορήγηση θα συμβάλει στην επίτευξη των στόχων σας. </a:t>
            </a:r>
          </a:p>
          <a:p>
            <a:r>
              <a:rPr lang="el-GR" dirty="0"/>
              <a:t>Πώς θα σας βοηθήσει η επιχορήγηση; Θέλουμε μια μεστή και σύντομη περίληψη των στόχων και των δράσεων</a:t>
            </a:r>
          </a:p>
        </p:txBody>
      </p:sp>
      <p:sp>
        <p:nvSpPr>
          <p:cNvPr id="4" name="Slide Number Placeholder 3"/>
          <p:cNvSpPr>
            <a:spLocks noGrp="1"/>
          </p:cNvSpPr>
          <p:nvPr>
            <p:ph type="sldNum" sz="quarter" idx="5"/>
          </p:nvPr>
        </p:nvSpPr>
        <p:spPr/>
        <p:txBody>
          <a:bodyPr/>
          <a:lstStyle/>
          <a:p>
            <a:fld id="{9812DDCD-3029-4336-B372-0761277A44F4}" type="slidenum">
              <a:rPr lang="el-GR" smtClean="0"/>
              <a:t>37</a:t>
            </a:fld>
            <a:endParaRPr lang="el-GR"/>
          </a:p>
        </p:txBody>
      </p:sp>
    </p:spTree>
    <p:extLst>
      <p:ext uri="{BB962C8B-B14F-4D97-AF65-F5344CB8AC3E}">
        <p14:creationId xmlns:p14="http://schemas.microsoft.com/office/powerpoint/2010/main" val="2560787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Στο σημείο αυτό της αίτησης, θα πρέπει να περιγράψετε τον αντίκτυπο που θα έχει το πολυετές στρατηγικό πλάνο/πλάνο εργασιών στην </a:t>
            </a:r>
            <a:r>
              <a:rPr lang="el-GR" dirty="0" err="1"/>
              <a:t>οργανωσιακή</a:t>
            </a:r>
            <a:r>
              <a:rPr lang="el-GR" dirty="0"/>
              <a:t> ανάπτυξη του φορέα </a:t>
            </a:r>
          </a:p>
        </p:txBody>
      </p:sp>
      <p:sp>
        <p:nvSpPr>
          <p:cNvPr id="4" name="Slide Number Placeholder 3"/>
          <p:cNvSpPr>
            <a:spLocks noGrp="1"/>
          </p:cNvSpPr>
          <p:nvPr>
            <p:ph type="sldNum" sz="quarter" idx="5"/>
          </p:nvPr>
        </p:nvSpPr>
        <p:spPr/>
        <p:txBody>
          <a:bodyPr/>
          <a:lstStyle/>
          <a:p>
            <a:fld id="{9812DDCD-3029-4336-B372-0761277A44F4}" type="slidenum">
              <a:rPr lang="el-GR" smtClean="0"/>
              <a:t>38</a:t>
            </a:fld>
            <a:endParaRPr lang="el-GR"/>
          </a:p>
        </p:txBody>
      </p:sp>
    </p:spTree>
    <p:extLst>
      <p:ext uri="{BB962C8B-B14F-4D97-AF65-F5344CB8AC3E}">
        <p14:creationId xmlns:p14="http://schemas.microsoft.com/office/powerpoint/2010/main" val="955255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Παράδειγμα!!! Μας ενδιαφέρει να δούμε τι θα έχει μείνει μετά το πέρας της χρηματοδότησης  / τι αντίκτυπο θα έχει η ολοκλήρωση των επιχορηγουμένων δράσεων στη βιωσιμότητα του φορέα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Θέλουμε να δώσουμε έμφαση  στη βιωσιμότητα της οργάνωσης. Ο σκοπός είναι να ενδυναμωθεί η οργάνωση.</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Αν για παράδειγμα μια οργάνωση χρηματοδοτηθεί για δράσεις εκπαίδευσης εθελοντών, θα πρέπει να αιτιολογηθεί πώς αυτό θα συμβάλει στη βιωσιμότητα του φορέα, τι θα αφήσει στον φορέα αυτή η δράση; Θα μπορεί να λειτουργεί καλύτερα ο φορέας;</a:t>
            </a:r>
          </a:p>
        </p:txBody>
      </p:sp>
      <p:sp>
        <p:nvSpPr>
          <p:cNvPr id="4" name="Slide Number Placeholder 3"/>
          <p:cNvSpPr>
            <a:spLocks noGrp="1"/>
          </p:cNvSpPr>
          <p:nvPr>
            <p:ph type="sldNum" sz="quarter" idx="5"/>
          </p:nvPr>
        </p:nvSpPr>
        <p:spPr/>
        <p:txBody>
          <a:bodyPr/>
          <a:lstStyle/>
          <a:p>
            <a:fld id="{9812DDCD-3029-4336-B372-0761277A44F4}" type="slidenum">
              <a:rPr lang="el-GR" smtClean="0"/>
              <a:t>39</a:t>
            </a:fld>
            <a:endParaRPr lang="el-GR"/>
          </a:p>
        </p:txBody>
      </p:sp>
    </p:spTree>
    <p:extLst>
      <p:ext uri="{BB962C8B-B14F-4D97-AF65-F5344CB8AC3E}">
        <p14:creationId xmlns:p14="http://schemas.microsoft.com/office/powerpoint/2010/main" val="3307540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σημαντικό, όπως έχουμε ήδη πει, η υλοποίηση του στρατηγικού πλάνου να συμβάλλει στην επίτευξη ενός ή περισσοτέρων από τα προσδοκώμενα αποτελέσματα του προγράμματος </a:t>
            </a:r>
            <a:r>
              <a:rPr lang="en-US" dirty="0"/>
              <a:t>Active citizens fund.</a:t>
            </a:r>
            <a:endParaRPr lang="el-GR" dirty="0"/>
          </a:p>
          <a:p>
            <a:r>
              <a:rPr lang="el-GR" dirty="0"/>
              <a:t>Καλό θα είναι να εξηγήσετε όσο πιο ξεκάθαρα γίνεται πώς συνδέονται οι δράσεις που θα υλοποιήσετε, με τα προσδοκώμενα αποτελέσματα του προγράμματος</a:t>
            </a:r>
            <a:endParaRPr lang="en-US" dirty="0"/>
          </a:p>
          <a:p>
            <a:r>
              <a:rPr lang="en-US" dirty="0"/>
              <a:t>T</a:t>
            </a:r>
            <a:r>
              <a:rPr lang="el-GR" dirty="0"/>
              <a:t>α προσδοκώμενα </a:t>
            </a:r>
            <a:r>
              <a:rPr lang="el-GR" dirty="0" err="1"/>
              <a:t>αποτέλέσματα</a:t>
            </a:r>
            <a:r>
              <a:rPr lang="el-GR" dirty="0"/>
              <a:t> του Προγράμματος είναι</a:t>
            </a:r>
          </a:p>
          <a:p>
            <a:endParaRPr lang="el-G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Ενίσχυση της συμμετοχής των Πολιτών στα κοινά</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2.Ενίσχυση της συνηγορίας και του εποπτικού ρόλου της Κοινωνίας των Πολιτών</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Προάσπιση των ανθρωπίνων δικαιωμάτων</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 Ενδυνάμωση ευπαθών ομάδων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a:solidFill>
                  <a:srgbClr val="002060"/>
                </a:solidFill>
                <a:effectLst/>
                <a:latin typeface="Calibri" panose="020F0502020204030204" pitchFamily="34" charset="0"/>
                <a:ea typeface="Calibri" panose="020F0502020204030204" pitchFamily="34" charset="0"/>
              </a:rPr>
              <a:t>Ενδυνάμωση των ικανοτήτων και της βιωσιμότητας της Κοινωνίας των Πολιτών.</a:t>
            </a:r>
            <a:endParaRPr lang="el-GR" dirty="0"/>
          </a:p>
          <a:p>
            <a:endParaRPr lang="el-GR" dirty="0"/>
          </a:p>
          <a:p>
            <a:r>
              <a:rPr lang="el-GR" dirty="0"/>
              <a:t>και θα τα βρείτε στην στο παράρτημα 1 των οδηγιών.</a:t>
            </a:r>
          </a:p>
        </p:txBody>
      </p:sp>
      <p:sp>
        <p:nvSpPr>
          <p:cNvPr id="4" name="Slide Number Placeholder 3"/>
          <p:cNvSpPr>
            <a:spLocks noGrp="1"/>
          </p:cNvSpPr>
          <p:nvPr>
            <p:ph type="sldNum" sz="quarter" idx="5"/>
          </p:nvPr>
        </p:nvSpPr>
        <p:spPr/>
        <p:txBody>
          <a:bodyPr/>
          <a:lstStyle/>
          <a:p>
            <a:fld id="{9812DDCD-3029-4336-B372-0761277A44F4}" type="slidenum">
              <a:rPr lang="el-GR" smtClean="0"/>
              <a:t>40</a:t>
            </a:fld>
            <a:endParaRPr lang="el-GR"/>
          </a:p>
        </p:txBody>
      </p:sp>
    </p:spTree>
    <p:extLst>
      <p:ext uri="{BB962C8B-B14F-4D97-AF65-F5344CB8AC3E}">
        <p14:creationId xmlns:p14="http://schemas.microsoft.com/office/powerpoint/2010/main" val="396039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5</a:t>
            </a:fld>
            <a:endParaRPr lang="el-GR"/>
          </a:p>
        </p:txBody>
      </p:sp>
    </p:spTree>
    <p:extLst>
      <p:ext uri="{BB962C8B-B14F-4D97-AF65-F5344CB8AC3E}">
        <p14:creationId xmlns:p14="http://schemas.microsoft.com/office/powerpoint/2010/main" val="2413948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latin typeface="Arial" panose="020B0604020202020204" pitchFamily="34" charset="0"/>
                <a:cs typeface="Arial" panose="020B0604020202020204" pitchFamily="34" charset="0"/>
              </a:rPr>
              <a:t>Το πιο σημαντικό κομμάτι της αίτησης είναι το ίδιο το πλάνο που </a:t>
            </a:r>
            <a:r>
              <a:rPr lang="el-GR" sz="1200" dirty="0" err="1">
                <a:latin typeface="Arial" panose="020B0604020202020204" pitchFamily="34" charset="0"/>
                <a:cs typeface="Arial" panose="020B0604020202020204" pitchFamily="34" charset="0"/>
              </a:rPr>
              <a:t>καλέιστε</a:t>
            </a:r>
            <a:r>
              <a:rPr lang="el-GR" sz="1200" dirty="0">
                <a:latin typeface="Arial" panose="020B0604020202020204" pitchFamily="34" charset="0"/>
                <a:cs typeface="Arial" panose="020B0604020202020204" pitchFamily="34" charset="0"/>
              </a:rPr>
              <a:t> να υποβάλλετε. </a:t>
            </a:r>
          </a:p>
          <a:p>
            <a:r>
              <a:rPr lang="el-GR" sz="1200" dirty="0">
                <a:latin typeface="Arial" panose="020B0604020202020204" pitchFamily="34" charset="0"/>
                <a:cs typeface="Arial" panose="020B0604020202020204" pitchFamily="34" charset="0"/>
              </a:rPr>
              <a:t>Η φιλοσοφία της πρόσκλησης είναι να στείλουν οι οργανώσεις το υπάρχον στρατηγικό πλάνο και όχι να δημιουργήσετε ένα νέο. Για να είναι πλήρες ένα στρατηγικό πλάνο, θα πρέπει να περιλαμβάνει τα </a:t>
            </a:r>
            <a:r>
              <a:rPr lang="el-GR" sz="1200" dirty="0" err="1">
                <a:latin typeface="Arial" panose="020B0604020202020204" pitchFamily="34" charset="0"/>
                <a:cs typeface="Arial" panose="020B0604020202020204" pitchFamily="34" charset="0"/>
              </a:rPr>
              <a:t>εξης</a:t>
            </a:r>
            <a:endParaRPr lang="el-GR" sz="1200" dirty="0">
              <a:latin typeface="Arial" panose="020B0604020202020204" pitchFamily="34" charset="0"/>
              <a:cs typeface="Arial" panose="020B0604020202020204" pitchFamily="34" charset="0"/>
            </a:endParaRPr>
          </a:p>
          <a:p>
            <a:r>
              <a:rPr lang="el-GR" sz="1200" dirty="0">
                <a:latin typeface="Arial" panose="020B0604020202020204" pitchFamily="34" charset="0"/>
                <a:cs typeface="Arial" panose="020B0604020202020204" pitchFamily="34" charset="0"/>
              </a:rPr>
              <a:t>Περισσότερες πληροφορίες για το στρατηγικό πλάνο θα δώσουν οι </a:t>
            </a:r>
            <a:r>
              <a:rPr lang="el-GR" sz="1200" dirty="0" err="1">
                <a:latin typeface="Arial" panose="020B0604020202020204" pitchFamily="34" charset="0"/>
                <a:cs typeface="Arial" panose="020B0604020202020204" pitchFamily="34" charset="0"/>
              </a:rPr>
              <a:t>κυριες</a:t>
            </a:r>
            <a:r>
              <a:rPr lang="el-GR" sz="1200" dirty="0">
                <a:latin typeface="Arial" panose="020B0604020202020204" pitchFamily="34" charset="0"/>
                <a:cs typeface="Arial" panose="020B0604020202020204" pitchFamily="34" charset="0"/>
              </a:rPr>
              <a:t> Ματσούκη και </a:t>
            </a:r>
            <a:r>
              <a:rPr lang="el-GR" sz="1200" dirty="0" err="1">
                <a:latin typeface="Arial" panose="020B0604020202020204" pitchFamily="34" charset="0"/>
                <a:cs typeface="Arial" panose="020B0604020202020204" pitchFamily="34" charset="0"/>
              </a:rPr>
              <a:t>Τομαζινάκη</a:t>
            </a:r>
            <a:r>
              <a:rPr lang="el-GR" sz="1200" dirty="0">
                <a:latin typeface="Arial" panose="020B0604020202020204" pitchFamily="34" charset="0"/>
                <a:cs typeface="Arial" panose="020B0604020202020204" pitchFamily="34" charset="0"/>
              </a:rPr>
              <a:t> που θα απαντήσουν και σε σχετικές ερωτήσεις.</a:t>
            </a:r>
          </a:p>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41</a:t>
            </a:fld>
            <a:endParaRPr lang="el-GR"/>
          </a:p>
        </p:txBody>
      </p:sp>
    </p:spTree>
    <p:extLst>
      <p:ext uri="{BB962C8B-B14F-4D97-AF65-F5344CB8AC3E}">
        <p14:creationId xmlns:p14="http://schemas.microsoft.com/office/powerpoint/2010/main" val="54632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σημαντικό, όπως έχουμε ήδη πει, η υλοποίηση του στρατηγικού πλάνου να συμβάλλει στην επίτευξη ενός ή </a:t>
            </a:r>
            <a:r>
              <a:rPr lang="el-GR" dirty="0" err="1"/>
              <a:t>περισσότέρων</a:t>
            </a:r>
            <a:r>
              <a:rPr lang="el-GR" dirty="0"/>
              <a:t> από τα προσδοκώμενα αποτελέσματα του προγράμματος </a:t>
            </a:r>
            <a:r>
              <a:rPr lang="en-US" dirty="0"/>
              <a:t>Active citizens fund.</a:t>
            </a:r>
          </a:p>
          <a:p>
            <a:r>
              <a:rPr lang="en-US" dirty="0"/>
              <a:t>T</a:t>
            </a:r>
            <a:r>
              <a:rPr lang="el-GR" dirty="0"/>
              <a:t>α προσδοκώμενα </a:t>
            </a:r>
            <a:r>
              <a:rPr lang="el-GR" dirty="0" err="1"/>
              <a:t>αποτέλέσματα</a:t>
            </a:r>
            <a:r>
              <a:rPr lang="el-GR" dirty="0"/>
              <a:t> του Προγράμματος θα τα βρείτε στην στο παράρτημα 1 των οδηγιών.</a:t>
            </a:r>
          </a:p>
        </p:txBody>
      </p:sp>
      <p:sp>
        <p:nvSpPr>
          <p:cNvPr id="4" name="Slide Number Placeholder 3"/>
          <p:cNvSpPr>
            <a:spLocks noGrp="1"/>
          </p:cNvSpPr>
          <p:nvPr>
            <p:ph type="sldNum" sz="quarter" idx="5"/>
          </p:nvPr>
        </p:nvSpPr>
        <p:spPr/>
        <p:txBody>
          <a:bodyPr/>
          <a:lstStyle/>
          <a:p>
            <a:fld id="{9812DDCD-3029-4336-B372-0761277A44F4}" type="slidenum">
              <a:rPr lang="el-GR" smtClean="0"/>
              <a:t>42</a:t>
            </a:fld>
            <a:endParaRPr lang="el-GR"/>
          </a:p>
        </p:txBody>
      </p:sp>
    </p:spTree>
    <p:extLst>
      <p:ext uri="{BB962C8B-B14F-4D97-AF65-F5344CB8AC3E}">
        <p14:creationId xmlns:p14="http://schemas.microsoft.com/office/powerpoint/2010/main" val="2669957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43</a:t>
            </a:fld>
            <a:endParaRPr lang="el-GR"/>
          </a:p>
        </p:txBody>
      </p:sp>
    </p:spTree>
    <p:extLst>
      <p:ext uri="{BB962C8B-B14F-4D97-AF65-F5344CB8AC3E}">
        <p14:creationId xmlns:p14="http://schemas.microsoft.com/office/powerpoint/2010/main" val="1334456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σημαντικό, όπως έχουμε ήδη πει, η υλοποίηση του στρατηγικού πλάνου να συμβάλλει στην επίτευξη ενός ή </a:t>
            </a:r>
            <a:r>
              <a:rPr lang="el-GR" dirty="0" err="1"/>
              <a:t>περισσότέρων</a:t>
            </a:r>
            <a:r>
              <a:rPr lang="el-GR" dirty="0"/>
              <a:t> από τα προσδοκώμενα αποτελέσματα του προγράμματος </a:t>
            </a:r>
            <a:r>
              <a:rPr lang="en-US" dirty="0"/>
              <a:t>Active citizens fund.</a:t>
            </a:r>
          </a:p>
          <a:p>
            <a:r>
              <a:rPr lang="en-US" dirty="0"/>
              <a:t>T</a:t>
            </a:r>
            <a:r>
              <a:rPr lang="el-GR" dirty="0"/>
              <a:t>α προσδοκώμενα </a:t>
            </a:r>
            <a:r>
              <a:rPr lang="el-GR" dirty="0" err="1"/>
              <a:t>αποτέλέσματα</a:t>
            </a:r>
            <a:r>
              <a:rPr lang="el-GR" dirty="0"/>
              <a:t> του Προγράμματος θα τα βρείτε στην στο παράρτημα 1 των οδηγιών.</a:t>
            </a:r>
          </a:p>
        </p:txBody>
      </p:sp>
      <p:sp>
        <p:nvSpPr>
          <p:cNvPr id="4" name="Slide Number Placeholder 3"/>
          <p:cNvSpPr>
            <a:spLocks noGrp="1"/>
          </p:cNvSpPr>
          <p:nvPr>
            <p:ph type="sldNum" sz="quarter" idx="5"/>
          </p:nvPr>
        </p:nvSpPr>
        <p:spPr/>
        <p:txBody>
          <a:bodyPr/>
          <a:lstStyle/>
          <a:p>
            <a:fld id="{9812DDCD-3029-4336-B372-0761277A44F4}" type="slidenum">
              <a:rPr lang="el-GR" smtClean="0"/>
              <a:t>44</a:t>
            </a:fld>
            <a:endParaRPr lang="el-GR"/>
          </a:p>
        </p:txBody>
      </p:sp>
    </p:spTree>
    <p:extLst>
      <p:ext uri="{BB962C8B-B14F-4D97-AF65-F5344CB8AC3E}">
        <p14:creationId xmlns:p14="http://schemas.microsoft.com/office/powerpoint/2010/main" val="3043174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σημαντικό, όπως έχουμε ήδη πει, η υλοποίηση του στρατηγικού πλάνου να συμβάλλει στην επίτευξη ενός ή </a:t>
            </a:r>
            <a:r>
              <a:rPr lang="el-GR" dirty="0" err="1"/>
              <a:t>περισσότέρων</a:t>
            </a:r>
            <a:r>
              <a:rPr lang="el-GR" dirty="0"/>
              <a:t> από τα προσδοκώμενα αποτελέσματα του προγράμματος </a:t>
            </a:r>
            <a:r>
              <a:rPr lang="en-US" dirty="0"/>
              <a:t>Active citizens fund.</a:t>
            </a:r>
          </a:p>
          <a:p>
            <a:r>
              <a:rPr lang="en-US" dirty="0"/>
              <a:t>T</a:t>
            </a:r>
            <a:r>
              <a:rPr lang="el-GR" dirty="0"/>
              <a:t>α προσδοκώμενα </a:t>
            </a:r>
            <a:r>
              <a:rPr lang="el-GR" dirty="0" err="1"/>
              <a:t>αποτέλέσματα</a:t>
            </a:r>
            <a:r>
              <a:rPr lang="el-GR" dirty="0"/>
              <a:t> του Προγράμματος θα τα βρείτε στην στο παράρτημα 1 των οδηγιών.</a:t>
            </a:r>
          </a:p>
        </p:txBody>
      </p:sp>
      <p:sp>
        <p:nvSpPr>
          <p:cNvPr id="4" name="Slide Number Placeholder 3"/>
          <p:cNvSpPr>
            <a:spLocks noGrp="1"/>
          </p:cNvSpPr>
          <p:nvPr>
            <p:ph type="sldNum" sz="quarter" idx="5"/>
          </p:nvPr>
        </p:nvSpPr>
        <p:spPr/>
        <p:txBody>
          <a:bodyPr/>
          <a:lstStyle/>
          <a:p>
            <a:fld id="{9812DDCD-3029-4336-B372-0761277A44F4}" type="slidenum">
              <a:rPr lang="el-GR" smtClean="0"/>
              <a:t>45</a:t>
            </a:fld>
            <a:endParaRPr lang="el-GR"/>
          </a:p>
        </p:txBody>
      </p:sp>
    </p:spTree>
    <p:extLst>
      <p:ext uri="{BB962C8B-B14F-4D97-AF65-F5344CB8AC3E}">
        <p14:creationId xmlns:p14="http://schemas.microsoft.com/office/powerpoint/2010/main" val="1585140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46</a:t>
            </a:fld>
            <a:endParaRPr lang="el-GR"/>
          </a:p>
        </p:txBody>
      </p:sp>
    </p:spTree>
    <p:extLst>
      <p:ext uri="{BB962C8B-B14F-4D97-AF65-F5344CB8AC3E}">
        <p14:creationId xmlns:p14="http://schemas.microsoft.com/office/powerpoint/2010/main" val="2514285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πολύ σημαντικό, όπως έχουμε ήδη πει, η υλοποίηση του στρατηγικού πλάνου να συμβάλλει στην επίτευξη ενός ή </a:t>
            </a:r>
            <a:r>
              <a:rPr lang="el-GR" dirty="0" err="1"/>
              <a:t>περισσότέρων</a:t>
            </a:r>
            <a:r>
              <a:rPr lang="el-GR" dirty="0"/>
              <a:t> από τα προσδοκώμενα αποτελέσματα του προγράμματος </a:t>
            </a:r>
            <a:r>
              <a:rPr lang="en-US" dirty="0"/>
              <a:t>Active citizens fund.</a:t>
            </a:r>
          </a:p>
          <a:p>
            <a:r>
              <a:rPr lang="en-US" dirty="0"/>
              <a:t>T</a:t>
            </a:r>
            <a:r>
              <a:rPr lang="el-GR" dirty="0"/>
              <a:t>α προσδοκώμενα </a:t>
            </a:r>
            <a:r>
              <a:rPr lang="el-GR" dirty="0" err="1"/>
              <a:t>αποτέλέσματα</a:t>
            </a:r>
            <a:r>
              <a:rPr lang="el-GR" dirty="0"/>
              <a:t> του Προγράμματος θα τα βρείτε στην στο παράρτημα 1 των οδηγιών.</a:t>
            </a:r>
          </a:p>
        </p:txBody>
      </p:sp>
      <p:sp>
        <p:nvSpPr>
          <p:cNvPr id="4" name="Slide Number Placeholder 3"/>
          <p:cNvSpPr>
            <a:spLocks noGrp="1"/>
          </p:cNvSpPr>
          <p:nvPr>
            <p:ph type="sldNum" sz="quarter" idx="5"/>
          </p:nvPr>
        </p:nvSpPr>
        <p:spPr/>
        <p:txBody>
          <a:bodyPr/>
          <a:lstStyle/>
          <a:p>
            <a:fld id="{9812DDCD-3029-4336-B372-0761277A44F4}" type="slidenum">
              <a:rPr lang="el-GR" smtClean="0"/>
              <a:t>47</a:t>
            </a:fld>
            <a:endParaRPr lang="el-GR"/>
          </a:p>
        </p:txBody>
      </p:sp>
    </p:spTree>
    <p:extLst>
      <p:ext uri="{BB962C8B-B14F-4D97-AF65-F5344CB8AC3E}">
        <p14:creationId xmlns:p14="http://schemas.microsoft.com/office/powerpoint/2010/main" val="1961263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48</a:t>
            </a:fld>
            <a:endParaRPr lang="el-GR"/>
          </a:p>
        </p:txBody>
      </p:sp>
    </p:spTree>
    <p:extLst>
      <p:ext uri="{BB962C8B-B14F-4D97-AF65-F5344CB8AC3E}">
        <p14:creationId xmlns:p14="http://schemas.microsoft.com/office/powerpoint/2010/main" val="3163030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περίπτωση που έχετε ήδη λογαριασμό, πιέστε «Σύνδεση»</a:t>
            </a:r>
          </a:p>
        </p:txBody>
      </p:sp>
      <p:sp>
        <p:nvSpPr>
          <p:cNvPr id="4" name="Slide Number Placeholder 3"/>
          <p:cNvSpPr>
            <a:spLocks noGrp="1"/>
          </p:cNvSpPr>
          <p:nvPr>
            <p:ph type="sldNum" sz="quarter" idx="5"/>
          </p:nvPr>
        </p:nvSpPr>
        <p:spPr/>
        <p:txBody>
          <a:bodyPr/>
          <a:lstStyle/>
          <a:p>
            <a:fld id="{9812DDCD-3029-4336-B372-0761277A44F4}" type="slidenum">
              <a:rPr lang="el-GR" smtClean="0"/>
              <a:t>49</a:t>
            </a:fld>
            <a:endParaRPr lang="el-GR"/>
          </a:p>
        </p:txBody>
      </p:sp>
    </p:spTree>
    <p:extLst>
      <p:ext uri="{BB962C8B-B14F-4D97-AF65-F5344CB8AC3E}">
        <p14:creationId xmlns:p14="http://schemas.microsoft.com/office/powerpoint/2010/main" val="3104079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50</a:t>
            </a:fld>
            <a:endParaRPr lang="el-GR"/>
          </a:p>
        </p:txBody>
      </p:sp>
    </p:spTree>
    <p:extLst>
      <p:ext uri="{BB962C8B-B14F-4D97-AF65-F5344CB8AC3E}">
        <p14:creationId xmlns:p14="http://schemas.microsoft.com/office/powerpoint/2010/main" val="18550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6</a:t>
            </a:fld>
            <a:endParaRPr lang="el-GR"/>
          </a:p>
        </p:txBody>
      </p:sp>
    </p:spTree>
    <p:extLst>
      <p:ext uri="{BB962C8B-B14F-4D97-AF65-F5344CB8AC3E}">
        <p14:creationId xmlns:p14="http://schemas.microsoft.com/office/powerpoint/2010/main" val="4123652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172B4D"/>
                </a:solidFill>
                <a:effectLst/>
                <a:latin typeface="-apple-system"/>
              </a:rPr>
              <a:t>Θα πρέπει να επισυνάψετε  την συμπληρωμένη αίτηση συμπεριλαμβανομένων των παραρτημάτων της.</a:t>
            </a:r>
          </a:p>
          <a:p>
            <a:pPr algn="l"/>
            <a:r>
              <a:rPr lang="el-GR" b="0" i="0" dirty="0">
                <a:solidFill>
                  <a:srgbClr val="172B4D"/>
                </a:solidFill>
                <a:effectLst/>
                <a:latin typeface="-apple-system"/>
              </a:rPr>
              <a:t>-Βιογραφικά σημειώματα.</a:t>
            </a:r>
          </a:p>
          <a:p>
            <a:pPr algn="l"/>
            <a:r>
              <a:rPr lang="el-GR" b="0" i="0" dirty="0">
                <a:solidFill>
                  <a:srgbClr val="172B4D"/>
                </a:solidFill>
                <a:effectLst/>
                <a:latin typeface="-apple-system"/>
              </a:rPr>
              <a:t>-Πολυετές στρατηγικό πλάνο/πλάνο εργασιών το οποίο θα καλύπτει όλη τη διάρκεια της επιχορήγησης.</a:t>
            </a:r>
          </a:p>
          <a:p>
            <a:pPr algn="l"/>
            <a:r>
              <a:rPr lang="el-GR" b="0" i="0" dirty="0">
                <a:solidFill>
                  <a:srgbClr val="172B4D"/>
                </a:solidFill>
                <a:effectLst/>
                <a:latin typeface="-apple-system"/>
              </a:rPr>
              <a:t>-Καταστατικό – Συστατικό Έγγραφο και όλες οι τροποποιήσεις, νομίμως δημοσιευμένα.</a:t>
            </a:r>
          </a:p>
          <a:p>
            <a:pPr algn="l"/>
            <a:r>
              <a:rPr lang="el-GR" b="0" i="0" dirty="0">
                <a:solidFill>
                  <a:srgbClr val="172B4D"/>
                </a:solidFill>
                <a:effectLst/>
                <a:latin typeface="-apple-system"/>
              </a:rPr>
              <a:t>-Φορολογική ενημερότητα σε ισχύ.</a:t>
            </a:r>
          </a:p>
          <a:p>
            <a:pPr algn="l"/>
            <a:r>
              <a:rPr lang="el-GR" b="0" i="0" dirty="0">
                <a:solidFill>
                  <a:srgbClr val="172B4D"/>
                </a:solidFill>
                <a:effectLst/>
                <a:latin typeface="-apple-system"/>
              </a:rPr>
              <a:t>-Ασφαλιστική ενημερότητα σε ισχύ.</a:t>
            </a:r>
          </a:p>
          <a:p>
            <a:pPr algn="l"/>
            <a:r>
              <a:rPr lang="el-GR" b="0" i="0" dirty="0">
                <a:solidFill>
                  <a:srgbClr val="172B4D"/>
                </a:solidFill>
                <a:effectLst/>
                <a:latin typeface="-apple-system"/>
              </a:rPr>
              <a:t>-Ισολογισμοί των ετών 2018, 2019 και 2020. Εάν ο Οργανισμός ελέγχεται από Ορκωτούς Ελεγκτές, τις αναφορές των ετών 2018, 2019 και 2020.</a:t>
            </a:r>
          </a:p>
          <a:p>
            <a:pPr algn="l"/>
            <a:r>
              <a:rPr lang="el-GR" b="0" i="0" dirty="0">
                <a:solidFill>
                  <a:srgbClr val="172B4D"/>
                </a:solidFill>
                <a:effectLst/>
                <a:latin typeface="-apple-system"/>
              </a:rPr>
              <a:t>-Απολογισμοί των ετών 2018, 2019 και 2020.</a:t>
            </a:r>
          </a:p>
          <a:p>
            <a:pPr algn="l"/>
            <a:r>
              <a:rPr lang="el-GR" b="0" i="0" dirty="0">
                <a:solidFill>
                  <a:srgbClr val="172B4D"/>
                </a:solidFill>
                <a:effectLst/>
                <a:latin typeface="-apple-system"/>
              </a:rPr>
              <a:t>-Προϋπολογισμοί των ετών 2018, 2019, 2020, 2021 και 2022</a:t>
            </a:r>
          </a:p>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51</a:t>
            </a:fld>
            <a:endParaRPr lang="el-GR"/>
          </a:p>
        </p:txBody>
      </p:sp>
    </p:spTree>
    <p:extLst>
      <p:ext uri="{BB962C8B-B14F-4D97-AF65-F5344CB8AC3E}">
        <p14:creationId xmlns:p14="http://schemas.microsoft.com/office/powerpoint/2010/main" val="2000263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52</a:t>
            </a:fld>
            <a:endParaRPr lang="el-GR"/>
          </a:p>
        </p:txBody>
      </p:sp>
    </p:spTree>
    <p:extLst>
      <p:ext uri="{BB962C8B-B14F-4D97-AF65-F5344CB8AC3E}">
        <p14:creationId xmlns:p14="http://schemas.microsoft.com/office/powerpoint/2010/main" val="2091813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812DDCD-3029-4336-B372-0761277A44F4}" type="slidenum">
              <a:rPr lang="el-GR" smtClean="0"/>
              <a:t>53</a:t>
            </a:fld>
            <a:endParaRPr lang="el-GR"/>
          </a:p>
        </p:txBody>
      </p:sp>
    </p:spTree>
    <p:extLst>
      <p:ext uri="{BB962C8B-B14F-4D97-AF65-F5344CB8AC3E}">
        <p14:creationId xmlns:p14="http://schemas.microsoft.com/office/powerpoint/2010/main" val="2005954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Από τη στιγμή που έχετε πατήσει οριστική υποβολή, δεν μπορείτε να επεξεργαστείτε περαιτέρω την αίτηση</a:t>
            </a:r>
          </a:p>
        </p:txBody>
      </p:sp>
      <p:sp>
        <p:nvSpPr>
          <p:cNvPr id="4" name="Slide Number Placeholder 3"/>
          <p:cNvSpPr>
            <a:spLocks noGrp="1"/>
          </p:cNvSpPr>
          <p:nvPr>
            <p:ph type="sldNum" sz="quarter" idx="5"/>
          </p:nvPr>
        </p:nvSpPr>
        <p:spPr/>
        <p:txBody>
          <a:bodyPr/>
          <a:lstStyle/>
          <a:p>
            <a:fld id="{9812DDCD-3029-4336-B372-0761277A44F4}" type="slidenum">
              <a:rPr lang="el-GR" smtClean="0"/>
              <a:t>54</a:t>
            </a:fld>
            <a:endParaRPr lang="el-GR"/>
          </a:p>
        </p:txBody>
      </p:sp>
    </p:spTree>
    <p:extLst>
      <p:ext uri="{BB962C8B-B14F-4D97-AF65-F5344CB8AC3E}">
        <p14:creationId xmlns:p14="http://schemas.microsoft.com/office/powerpoint/2010/main" val="654696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Καλό είναι να μην το </a:t>
            </a:r>
            <a:r>
              <a:rPr lang="el-GR" dirty="0" err="1"/>
              <a:t>αφησετε</a:t>
            </a:r>
            <a:r>
              <a:rPr lang="el-GR" dirty="0"/>
              <a:t> μέχρι τελευταία στιγμή.</a:t>
            </a:r>
          </a:p>
          <a:p>
            <a:r>
              <a:rPr lang="el-GR" dirty="0"/>
              <a:t>Απαιτείται χρόνος για να </a:t>
            </a:r>
            <a:r>
              <a:rPr lang="el-GR" dirty="0" err="1"/>
              <a:t>ανρτηθούν</a:t>
            </a:r>
            <a:r>
              <a:rPr lang="el-GR" dirty="0"/>
              <a:t> όλα τα αρχεία στο σύστημά μας</a:t>
            </a:r>
          </a:p>
        </p:txBody>
      </p:sp>
      <p:sp>
        <p:nvSpPr>
          <p:cNvPr id="4" name="Slide Number Placeholder 3"/>
          <p:cNvSpPr>
            <a:spLocks noGrp="1"/>
          </p:cNvSpPr>
          <p:nvPr>
            <p:ph type="sldNum" sz="quarter" idx="5"/>
          </p:nvPr>
        </p:nvSpPr>
        <p:spPr/>
        <p:txBody>
          <a:bodyPr/>
          <a:lstStyle/>
          <a:p>
            <a:fld id="{9812DDCD-3029-4336-B372-0761277A44F4}" type="slidenum">
              <a:rPr lang="el-GR" smtClean="0"/>
              <a:t>55</a:t>
            </a:fld>
            <a:endParaRPr lang="el-GR"/>
          </a:p>
        </p:txBody>
      </p:sp>
    </p:spTree>
    <p:extLst>
      <p:ext uri="{BB962C8B-B14F-4D97-AF65-F5344CB8AC3E}">
        <p14:creationId xmlns:p14="http://schemas.microsoft.com/office/powerpoint/2010/main" val="2027432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a:t>
            </a:r>
          </a:p>
        </p:txBody>
      </p:sp>
      <p:sp>
        <p:nvSpPr>
          <p:cNvPr id="4" name="Slide Number Placeholder 3"/>
          <p:cNvSpPr>
            <a:spLocks noGrp="1"/>
          </p:cNvSpPr>
          <p:nvPr>
            <p:ph type="sldNum" sz="quarter" idx="5"/>
          </p:nvPr>
        </p:nvSpPr>
        <p:spPr/>
        <p:txBody>
          <a:bodyPr/>
          <a:lstStyle/>
          <a:p>
            <a:fld id="{9812DDCD-3029-4336-B372-0761277A44F4}" type="slidenum">
              <a:rPr lang="el-GR" smtClean="0"/>
              <a:t>56</a:t>
            </a:fld>
            <a:endParaRPr lang="el-GR"/>
          </a:p>
        </p:txBody>
      </p:sp>
    </p:spTree>
    <p:extLst>
      <p:ext uri="{BB962C8B-B14F-4D97-AF65-F5344CB8AC3E}">
        <p14:creationId xmlns:p14="http://schemas.microsoft.com/office/powerpoint/2010/main" val="207199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7</a:t>
            </a:fld>
            <a:endParaRPr lang="el-GR"/>
          </a:p>
        </p:txBody>
      </p:sp>
    </p:spTree>
    <p:extLst>
      <p:ext uri="{BB962C8B-B14F-4D97-AF65-F5344CB8AC3E}">
        <p14:creationId xmlns:p14="http://schemas.microsoft.com/office/powerpoint/2010/main" val="221653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8</a:t>
            </a:fld>
            <a:endParaRPr lang="el-GR"/>
          </a:p>
        </p:txBody>
      </p:sp>
    </p:spTree>
    <p:extLst>
      <p:ext uri="{BB962C8B-B14F-4D97-AF65-F5344CB8AC3E}">
        <p14:creationId xmlns:p14="http://schemas.microsoft.com/office/powerpoint/2010/main" val="178409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9</a:t>
            </a:fld>
            <a:endParaRPr lang="el-GR"/>
          </a:p>
        </p:txBody>
      </p:sp>
    </p:spTree>
    <p:extLst>
      <p:ext uri="{BB962C8B-B14F-4D97-AF65-F5344CB8AC3E}">
        <p14:creationId xmlns:p14="http://schemas.microsoft.com/office/powerpoint/2010/main" val="376592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1000"/>
              </a:spcBef>
            </a:pPr>
            <a:endParaRPr lang="el-GR" sz="1200" b="0"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812DDCD-3029-4336-B372-0761277A44F4}" type="slidenum">
              <a:rPr lang="el-GR" smtClean="0"/>
              <a:t>10</a:t>
            </a:fld>
            <a:endParaRPr lang="el-GR"/>
          </a:p>
        </p:txBody>
      </p:sp>
    </p:spTree>
    <p:extLst>
      <p:ext uri="{BB962C8B-B14F-4D97-AF65-F5344CB8AC3E}">
        <p14:creationId xmlns:p14="http://schemas.microsoft.com/office/powerpoint/2010/main" val="174181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053E6F-3BF7-4B27-A3ED-7F74AEB0FAC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259607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96106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4600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53E6F-3BF7-4B27-A3ED-7F74AEB0FAC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342435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053E6F-3BF7-4B27-A3ED-7F74AEB0FACD}"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28938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053E6F-3BF7-4B27-A3ED-7F74AEB0FAC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59115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053E6F-3BF7-4B27-A3ED-7F74AEB0FACD}"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32890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053E6F-3BF7-4B27-A3ED-7F74AEB0FACD}"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9179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53E6F-3BF7-4B27-A3ED-7F74AEB0FACD}"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12559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53E6F-3BF7-4B27-A3ED-7F74AEB0FAC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3138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053E6F-3BF7-4B27-A3ED-7F74AEB0FACD}"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A9905-B1E0-4B3A-875C-A638AA67703A}" type="slidenum">
              <a:rPr lang="en-US" smtClean="0"/>
              <a:t>‹#›</a:t>
            </a:fld>
            <a:endParaRPr lang="en-US"/>
          </a:p>
        </p:txBody>
      </p:sp>
    </p:spTree>
    <p:extLst>
      <p:ext uri="{BB962C8B-B14F-4D97-AF65-F5344CB8AC3E}">
        <p14:creationId xmlns:p14="http://schemas.microsoft.com/office/powerpoint/2010/main" val="403057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53E6F-3BF7-4B27-A3ED-7F74AEB0FACD}"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A9905-B1E0-4B3A-875C-A638AA67703A}" type="slidenum">
              <a:rPr lang="en-US" smtClean="0"/>
              <a:t>‹#›</a:t>
            </a:fld>
            <a:endParaRPr lang="en-US"/>
          </a:p>
        </p:txBody>
      </p:sp>
    </p:spTree>
    <p:extLst>
      <p:ext uri="{BB962C8B-B14F-4D97-AF65-F5344CB8AC3E}">
        <p14:creationId xmlns:p14="http://schemas.microsoft.com/office/powerpoint/2010/main" val="55996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blog.voxcitio.com/2016/09/14/the-importance-of-citizen-participation/"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mailto:mariannak@solidaritynow.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www.activecitizensfund.g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794216B3-6B1C-42E1-878C-60469EFE9C8B}"/>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263017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F6F706BA-9B10-403B-BCA2-7DE10F4A53B1}"/>
              </a:ext>
            </a:extLst>
          </p:cNvPr>
          <p:cNvPicPr>
            <a:picLocks noChangeAspect="1"/>
          </p:cNvPicPr>
          <p:nvPr/>
        </p:nvPicPr>
        <p:blipFill>
          <a:blip r:embed="rId4"/>
          <a:stretch>
            <a:fillRect/>
          </a:stretch>
        </p:blipFill>
        <p:spPr>
          <a:xfrm>
            <a:off x="870271" y="489527"/>
            <a:ext cx="9225074" cy="5189104"/>
          </a:xfrm>
          <a:prstGeom prst="rect">
            <a:avLst/>
          </a:prstGeom>
        </p:spPr>
      </p:pic>
    </p:spTree>
    <p:extLst>
      <p:ext uri="{BB962C8B-B14F-4D97-AF65-F5344CB8AC3E}">
        <p14:creationId xmlns:p14="http://schemas.microsoft.com/office/powerpoint/2010/main" val="309470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95E64B0C-BE41-4D13-9B9E-0FA6C18B86BE}"/>
              </a:ext>
            </a:extLst>
          </p:cNvPr>
          <p:cNvPicPr>
            <a:picLocks noChangeAspect="1"/>
          </p:cNvPicPr>
          <p:nvPr/>
        </p:nvPicPr>
        <p:blipFill>
          <a:blip r:embed="rId4"/>
          <a:stretch>
            <a:fillRect/>
          </a:stretch>
        </p:blipFill>
        <p:spPr>
          <a:xfrm>
            <a:off x="319155" y="179525"/>
            <a:ext cx="9619171" cy="5410783"/>
          </a:xfrm>
          <a:prstGeom prst="rect">
            <a:avLst/>
          </a:prstGeom>
        </p:spPr>
      </p:pic>
    </p:spTree>
    <p:extLst>
      <p:ext uri="{BB962C8B-B14F-4D97-AF65-F5344CB8AC3E}">
        <p14:creationId xmlns:p14="http://schemas.microsoft.com/office/powerpoint/2010/main" val="165272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23807" cy="7036063"/>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80796A33-9234-4321-8825-61DB3F17FA11}"/>
              </a:ext>
            </a:extLst>
          </p:cNvPr>
          <p:cNvPicPr>
            <a:picLocks noChangeAspect="1"/>
          </p:cNvPicPr>
          <p:nvPr/>
        </p:nvPicPr>
        <p:blipFill>
          <a:blip r:embed="rId4"/>
          <a:stretch>
            <a:fillRect/>
          </a:stretch>
        </p:blipFill>
        <p:spPr>
          <a:xfrm>
            <a:off x="736330" y="0"/>
            <a:ext cx="9687829" cy="5684520"/>
          </a:xfrm>
          <a:prstGeom prst="rect">
            <a:avLst/>
          </a:prstGeom>
        </p:spPr>
      </p:pic>
    </p:spTree>
    <p:extLst>
      <p:ext uri="{BB962C8B-B14F-4D97-AF65-F5344CB8AC3E}">
        <p14:creationId xmlns:p14="http://schemas.microsoft.com/office/powerpoint/2010/main" val="229162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0BDE6BE-D301-403E-8F46-9B1F23DC7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Subtitle 2"/>
          <p:cNvSpPr txBox="1">
            <a:spLocks/>
          </p:cNvSpPr>
          <p:nvPr/>
        </p:nvSpPr>
        <p:spPr>
          <a:xfrm>
            <a:off x="4916246" y="1473798"/>
            <a:ext cx="7275754" cy="32703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l-GR" sz="4400" b="1" dirty="0">
                <a:solidFill>
                  <a:srgbClr val="3EAF79"/>
                </a:solidFill>
                <a:latin typeface="Arial" panose="020B0604020202020204" pitchFamily="34" charset="0"/>
                <a:cs typeface="Arial" panose="020B0604020202020204" pitchFamily="34" charset="0"/>
              </a:rPr>
              <a:t>Ανοιχτή πρόσκληση</a:t>
            </a:r>
          </a:p>
          <a:p>
            <a:pPr marL="0" lvl="0" indent="0" algn="ctr">
              <a:buNone/>
            </a:pPr>
            <a:r>
              <a:rPr lang="en-US" sz="4400" b="1" dirty="0">
                <a:solidFill>
                  <a:srgbClr val="3EAF79"/>
                </a:solidFill>
                <a:latin typeface="Arial" panose="020B0604020202020204" pitchFamily="34" charset="0"/>
                <a:cs typeface="Arial" panose="020B0604020202020204" pitchFamily="34" charset="0"/>
              </a:rPr>
              <a:t>#7</a:t>
            </a:r>
            <a:endParaRPr lang="el-GR" sz="4400" b="1" dirty="0">
              <a:solidFill>
                <a:srgbClr val="3EAF79"/>
              </a:solidFill>
              <a:latin typeface="Arial" panose="020B0604020202020204" pitchFamily="34" charset="0"/>
              <a:cs typeface="Arial" panose="020B0604020202020204" pitchFamily="34" charset="0"/>
            </a:endParaRPr>
          </a:p>
          <a:p>
            <a:pPr marL="0" lvl="0" indent="0" algn="ctr">
              <a:buNone/>
            </a:pPr>
            <a:r>
              <a:rPr lang="el-GR" sz="3200" dirty="0">
                <a:latin typeface="Arial" panose="020B0604020202020204" pitchFamily="34" charset="0"/>
                <a:cs typeface="Arial" panose="020B0604020202020204" pitchFamily="34" charset="0"/>
              </a:rPr>
              <a:t>«</a:t>
            </a:r>
            <a:r>
              <a:rPr lang="el-GR" sz="3200" dirty="0" err="1">
                <a:latin typeface="Arial" panose="020B0604020202020204" pitchFamily="34" charset="0"/>
                <a:cs typeface="Arial" panose="020B0604020202020204" pitchFamily="34" charset="0"/>
              </a:rPr>
              <a:t>Οργανωσιακές</a:t>
            </a:r>
            <a:r>
              <a:rPr lang="el-GR" sz="3200" dirty="0">
                <a:latin typeface="Arial" panose="020B0604020202020204" pitchFamily="34" charset="0"/>
                <a:cs typeface="Arial" panose="020B0604020202020204" pitchFamily="34" charset="0"/>
              </a:rPr>
              <a:t> Επιχορηγήσεις για τη Στρατηγική Ανάπτυξη των Οργανώσεων της </a:t>
            </a:r>
            <a:r>
              <a:rPr lang="el-GR" sz="3200" dirty="0" err="1">
                <a:latin typeface="Arial" panose="020B0604020202020204" pitchFamily="34" charset="0"/>
                <a:cs typeface="Arial" panose="020B0604020202020204" pitchFamily="34" charset="0"/>
              </a:rPr>
              <a:t>ΚτΠ</a:t>
            </a:r>
            <a:r>
              <a:rPr lang="el-GR" sz="3200" dirty="0">
                <a:latin typeface="Arial" panose="020B0604020202020204" pitchFamily="34" charset="0"/>
                <a:cs typeface="Arial" panose="020B0604020202020204" pitchFamily="34" charset="0"/>
              </a:rPr>
              <a:t>»</a:t>
            </a:r>
          </a:p>
          <a:p>
            <a:pPr marL="0" lvl="0" indent="0" algn="ctr">
              <a:buNone/>
            </a:pPr>
            <a:endParaRPr lang="el-GR" sz="3200" dirty="0">
              <a:latin typeface="Arial" panose="020B0604020202020204" pitchFamily="34" charset="0"/>
              <a:cs typeface="Arial" panose="020B0604020202020204" pitchFamily="34" charset="0"/>
            </a:endParaRPr>
          </a:p>
          <a:p>
            <a:pPr marL="0" lvl="0" indent="0" algn="ctr">
              <a:buNone/>
            </a:pPr>
            <a:r>
              <a:rPr lang="el-GR" sz="3200" dirty="0">
                <a:latin typeface="Arial" panose="020B0604020202020204" pitchFamily="34" charset="0"/>
                <a:cs typeface="Arial" panose="020B0604020202020204" pitchFamily="34" charset="0"/>
              </a:rPr>
              <a:t>Προθεσμία υποβολής</a:t>
            </a:r>
            <a:r>
              <a:rPr lang="en-US" sz="3200" dirty="0">
                <a:latin typeface="Arial" panose="020B0604020202020204" pitchFamily="34" charset="0"/>
                <a:cs typeface="Arial" panose="020B0604020202020204" pitchFamily="34" charset="0"/>
              </a:rPr>
              <a:t>: </a:t>
            </a:r>
            <a:endParaRPr lang="el-GR" sz="3200" dirty="0">
              <a:latin typeface="Arial" panose="020B0604020202020204" pitchFamily="34" charset="0"/>
              <a:cs typeface="Arial" panose="020B0604020202020204" pitchFamily="34" charset="0"/>
            </a:endParaRPr>
          </a:p>
          <a:p>
            <a:pPr marL="0" lvl="0" indent="0" algn="ctr">
              <a:buNone/>
            </a:pPr>
            <a:r>
              <a:rPr lang="en-US" sz="3200" dirty="0">
                <a:latin typeface="Arial" panose="020B0604020202020204" pitchFamily="34" charset="0"/>
                <a:cs typeface="Arial" panose="020B0604020202020204" pitchFamily="34" charset="0"/>
              </a:rPr>
              <a:t>15 </a:t>
            </a:r>
            <a:r>
              <a:rPr lang="el-GR" sz="3200" dirty="0">
                <a:latin typeface="Arial" panose="020B0604020202020204" pitchFamily="34" charset="0"/>
                <a:cs typeface="Arial" panose="020B0604020202020204" pitchFamily="34" charset="0"/>
              </a:rPr>
              <a:t>Φεβρουαρίου 2022, 23</a:t>
            </a:r>
            <a:r>
              <a:rPr lang="en-US" sz="3200" dirty="0">
                <a:latin typeface="Arial" panose="020B0604020202020204" pitchFamily="34" charset="0"/>
                <a:cs typeface="Arial" panose="020B0604020202020204" pitchFamily="34" charset="0"/>
              </a:rPr>
              <a:t>:59 </a:t>
            </a:r>
            <a:r>
              <a:rPr lang="el-GR" sz="3200" dirty="0">
                <a:latin typeface="Arial" panose="020B0604020202020204" pitchFamily="34" charset="0"/>
                <a:cs typeface="Arial" panose="020B0604020202020204" pitchFamily="34" charset="0"/>
              </a:rPr>
              <a:t>ΕΕΤ</a:t>
            </a:r>
          </a:p>
        </p:txBody>
      </p:sp>
    </p:spTree>
    <p:extLst>
      <p:ext uri="{BB962C8B-B14F-4D97-AF65-F5344CB8AC3E}">
        <p14:creationId xmlns:p14="http://schemas.microsoft.com/office/powerpoint/2010/main" val="368395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608"/>
            <a:ext cx="12192000" cy="6819392"/>
          </a:xfrm>
          <a:prstGeom prst="rect">
            <a:avLst/>
          </a:prstGeom>
        </p:spPr>
      </p:pic>
      <p:pic>
        <p:nvPicPr>
          <p:cNvPr id="5" name="Picture 4">
            <a:extLst>
              <a:ext uri="{FF2B5EF4-FFF2-40B4-BE49-F238E27FC236}">
                <a16:creationId xmlns:a16="http://schemas.microsoft.com/office/drawing/2014/main" id="{159BEE49-4D7F-484A-8D17-ABCE60B0B066}"/>
              </a:ext>
            </a:extLst>
          </p:cNvPr>
          <p:cNvPicPr>
            <a:picLocks noChangeAspect="1"/>
          </p:cNvPicPr>
          <p:nvPr/>
        </p:nvPicPr>
        <p:blipFill>
          <a:blip r:embed="rId4"/>
          <a:stretch>
            <a:fillRect/>
          </a:stretch>
        </p:blipFill>
        <p:spPr>
          <a:xfrm>
            <a:off x="1" y="1"/>
            <a:ext cx="12192000" cy="5650172"/>
          </a:xfrm>
          <a:prstGeom prst="rect">
            <a:avLst/>
          </a:prstGeom>
        </p:spPr>
      </p:pic>
      <p:sp>
        <p:nvSpPr>
          <p:cNvPr id="3" name="Title 1"/>
          <p:cNvSpPr txBox="1">
            <a:spLocks/>
          </p:cNvSpPr>
          <p:nvPr/>
        </p:nvSpPr>
        <p:spPr>
          <a:xfrm>
            <a:off x="1477736" y="365125"/>
            <a:ext cx="98760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639535" y="477841"/>
            <a:ext cx="10876604" cy="7299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200" dirty="0">
                <a:solidFill>
                  <a:srgbClr val="002060"/>
                </a:solidFill>
                <a:latin typeface="Arial" panose="020B0604020202020204" pitchFamily="34" charset="0"/>
                <a:cs typeface="Arial" panose="020B0604020202020204" pitchFamily="34" charset="0"/>
              </a:rPr>
              <a:t>«</a:t>
            </a:r>
            <a:r>
              <a:rPr lang="el-GR" sz="3200" dirty="0" err="1">
                <a:solidFill>
                  <a:srgbClr val="002060"/>
                </a:solidFill>
                <a:latin typeface="Arial" panose="020B0604020202020204" pitchFamily="34" charset="0"/>
                <a:cs typeface="Arial" panose="020B0604020202020204" pitchFamily="34" charset="0"/>
              </a:rPr>
              <a:t>Οργανωσιακές</a:t>
            </a:r>
            <a:r>
              <a:rPr lang="el-GR" sz="3200" dirty="0">
                <a:solidFill>
                  <a:srgbClr val="002060"/>
                </a:solidFill>
                <a:latin typeface="Arial" panose="020B0604020202020204" pitchFamily="34" charset="0"/>
                <a:cs typeface="Arial" panose="020B0604020202020204" pitchFamily="34" charset="0"/>
              </a:rPr>
              <a:t> Επιχορηγήσεις για τη Στρατηγική Ανάπτυξη των Οργανώσεων της </a:t>
            </a:r>
            <a:r>
              <a:rPr lang="el-GR" sz="3200" dirty="0" err="1">
                <a:solidFill>
                  <a:srgbClr val="002060"/>
                </a:solidFill>
                <a:latin typeface="Arial" panose="020B0604020202020204" pitchFamily="34" charset="0"/>
                <a:cs typeface="Arial" panose="020B0604020202020204" pitchFamily="34" charset="0"/>
              </a:rPr>
              <a:t>ΚτΠ</a:t>
            </a:r>
            <a:r>
              <a:rPr lang="el-GR" sz="3200" dirty="0">
                <a:solidFill>
                  <a:srgbClr val="00206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94D57EDF-407B-48FD-B22F-27C2C845DBD9}"/>
              </a:ext>
            </a:extLst>
          </p:cNvPr>
          <p:cNvSpPr txBox="1"/>
          <p:nvPr/>
        </p:nvSpPr>
        <p:spPr>
          <a:xfrm>
            <a:off x="3631096" y="5208104"/>
            <a:ext cx="8454887" cy="246221"/>
          </a:xfrm>
          <a:prstGeom prst="rect">
            <a:avLst/>
          </a:prstGeom>
          <a:noFill/>
        </p:spPr>
        <p:txBody>
          <a:bodyPr wrap="square" rtlCol="0">
            <a:spAutoFit/>
          </a:bodyPr>
          <a:lstStyle/>
          <a:p>
            <a:pPr algn="r"/>
            <a:r>
              <a:rPr lang="el-GR" sz="1000" dirty="0"/>
              <a:t>Εικόνα:</a:t>
            </a:r>
            <a:r>
              <a:rPr lang="en-US" sz="1000" dirty="0">
                <a:hlinkClick r:id="rId5"/>
              </a:rPr>
              <a:t>https://blog.voxcitio.com/2016/09/14/the-importance-of-citizen-participation/</a:t>
            </a:r>
            <a:r>
              <a:rPr lang="el-GR" sz="1000" dirty="0"/>
              <a:t> </a:t>
            </a:r>
          </a:p>
        </p:txBody>
      </p:sp>
    </p:spTree>
    <p:extLst>
      <p:ext uri="{BB962C8B-B14F-4D97-AF65-F5344CB8AC3E}">
        <p14:creationId xmlns:p14="http://schemas.microsoft.com/office/powerpoint/2010/main" val="1960067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4713547" y="2008148"/>
            <a:ext cx="6624362" cy="32479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endParaRPr lang="el-GR" sz="20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48A3BF-6A96-44A3-B7C5-FE54D61F63CC}"/>
              </a:ext>
            </a:extLst>
          </p:cNvPr>
          <p:cNvSpPr txBox="1"/>
          <p:nvPr/>
        </p:nvSpPr>
        <p:spPr>
          <a:xfrm>
            <a:off x="535113" y="1039516"/>
            <a:ext cx="9527554" cy="4216539"/>
          </a:xfrm>
          <a:prstGeom prst="rect">
            <a:avLst/>
          </a:prstGeom>
          <a:noFill/>
        </p:spPr>
        <p:txBody>
          <a:bodyPr wrap="square" rtlCol="0">
            <a:spAutoFit/>
          </a:bodyPr>
          <a:lstStyle/>
          <a:p>
            <a:pPr algn="just"/>
            <a:r>
              <a:rPr lang="el-GR" sz="4400" dirty="0">
                <a:solidFill>
                  <a:srgbClr val="3EAF79"/>
                </a:solidFill>
                <a:latin typeface="Arial" panose="020B0604020202020204" pitchFamily="34" charset="0"/>
                <a:cs typeface="Arial" panose="020B0604020202020204" pitchFamily="34" charset="0"/>
              </a:rPr>
              <a:t>Σκοπός</a:t>
            </a:r>
            <a:r>
              <a:rPr lang="el-GR" sz="3200" b="1" dirty="0">
                <a:solidFill>
                  <a:srgbClr val="002060"/>
                </a:solidFill>
                <a:latin typeface="Arial" panose="020B0604020202020204" pitchFamily="34" charset="0"/>
                <a:cs typeface="Arial" panose="020B0604020202020204" pitchFamily="34" charset="0"/>
              </a:rPr>
              <a:t> </a:t>
            </a:r>
            <a:r>
              <a:rPr lang="el-GR" sz="4400" dirty="0">
                <a:solidFill>
                  <a:srgbClr val="3EAF79"/>
                </a:solidFill>
                <a:latin typeface="Arial" panose="020B0604020202020204" pitchFamily="34" charset="0"/>
                <a:cs typeface="Arial" panose="020B0604020202020204" pitchFamily="34" charset="0"/>
              </a:rPr>
              <a:t>της</a:t>
            </a:r>
            <a:r>
              <a:rPr lang="el-GR" sz="3200" b="1" dirty="0">
                <a:solidFill>
                  <a:srgbClr val="002060"/>
                </a:solidFill>
                <a:latin typeface="Arial" panose="020B0604020202020204" pitchFamily="34" charset="0"/>
                <a:cs typeface="Arial" panose="020B0604020202020204" pitchFamily="34" charset="0"/>
              </a:rPr>
              <a:t> </a:t>
            </a:r>
            <a:r>
              <a:rPr lang="el-GR" sz="4400" dirty="0">
                <a:solidFill>
                  <a:srgbClr val="3EAF79"/>
                </a:solidFill>
                <a:latin typeface="Arial" panose="020B0604020202020204" pitchFamily="34" charset="0"/>
                <a:cs typeface="Arial" panose="020B0604020202020204" pitchFamily="34" charset="0"/>
              </a:rPr>
              <a:t>πρόσκλησης </a:t>
            </a:r>
            <a:r>
              <a:rPr lang="el-GR" sz="3200" b="1" dirty="0">
                <a:solidFill>
                  <a:srgbClr val="002060"/>
                </a:solidFill>
                <a:latin typeface="Arial" panose="020B0604020202020204" pitchFamily="34" charset="0"/>
                <a:cs typeface="Arial" panose="020B0604020202020204" pitchFamily="34" charset="0"/>
              </a:rPr>
              <a:t> </a:t>
            </a:r>
          </a:p>
          <a:p>
            <a:pPr algn="just"/>
            <a:endParaRPr lang="el-GR" sz="3200" b="1" dirty="0">
              <a:solidFill>
                <a:srgbClr val="002060"/>
              </a:solidFill>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H </a:t>
            </a:r>
            <a:r>
              <a:rPr lang="el-GR" sz="3200" dirty="0">
                <a:latin typeface="Arial" panose="020B0604020202020204" pitchFamily="34" charset="0"/>
                <a:cs typeface="Arial" panose="020B0604020202020204" pitchFamily="34" charset="0"/>
              </a:rPr>
              <a:t>στρατηγική ανάπτυξη των οργανώσεων της </a:t>
            </a:r>
            <a:r>
              <a:rPr lang="el-GR" sz="3200" dirty="0" err="1">
                <a:latin typeface="Arial" panose="020B0604020202020204" pitchFamily="34" charset="0"/>
                <a:cs typeface="Arial" panose="020B0604020202020204" pitchFamily="34" charset="0"/>
              </a:rPr>
              <a:t>ΚτΠ</a:t>
            </a:r>
            <a:r>
              <a:rPr lang="el-GR" sz="3200" dirty="0">
                <a:latin typeface="Arial" panose="020B0604020202020204" pitchFamily="34" charset="0"/>
                <a:cs typeface="Arial" panose="020B0604020202020204" pitchFamily="34" charset="0"/>
              </a:rPr>
              <a:t> μέσω  </a:t>
            </a:r>
            <a:r>
              <a:rPr lang="el-GR" sz="3200" dirty="0" err="1">
                <a:latin typeface="Arial" panose="020B0604020202020204" pitchFamily="34" charset="0"/>
                <a:cs typeface="Arial" panose="020B0604020202020204" pitchFamily="34" charset="0"/>
              </a:rPr>
              <a:t>οργανωσιακών</a:t>
            </a:r>
            <a:r>
              <a:rPr lang="el-GR" sz="3200" dirty="0">
                <a:latin typeface="Arial" panose="020B0604020202020204" pitchFamily="34" charset="0"/>
                <a:cs typeface="Arial" panose="020B0604020202020204" pitchFamily="34" charset="0"/>
              </a:rPr>
              <a:t> επιχορηγήσεων</a:t>
            </a:r>
            <a:r>
              <a:rPr lang="en-US" sz="3200" dirty="0">
                <a:latin typeface="Arial" panose="020B0604020202020204" pitchFamily="34" charset="0"/>
                <a:cs typeface="Arial" panose="020B0604020202020204" pitchFamily="34" charset="0"/>
              </a:rPr>
              <a:t>.</a:t>
            </a:r>
          </a:p>
          <a:p>
            <a:pPr algn="just"/>
            <a:r>
              <a:rPr lang="el-GR" sz="3200" dirty="0">
                <a:latin typeface="Arial" panose="020B0604020202020204" pitchFamily="34" charset="0"/>
                <a:cs typeface="Arial" panose="020B0604020202020204" pitchFamily="34" charset="0"/>
              </a:rPr>
              <a:t>Οι </a:t>
            </a:r>
            <a:r>
              <a:rPr lang="el-GR" sz="3200" dirty="0" err="1">
                <a:latin typeface="Arial" panose="020B0604020202020204" pitchFamily="34" charset="0"/>
                <a:cs typeface="Arial" panose="020B0604020202020204" pitchFamily="34" charset="0"/>
              </a:rPr>
              <a:t>οργανωσιακές</a:t>
            </a:r>
            <a:r>
              <a:rPr lang="el-GR" sz="3200" dirty="0">
                <a:latin typeface="Arial" panose="020B0604020202020204" pitchFamily="34" charset="0"/>
                <a:cs typeface="Arial" panose="020B0604020202020204" pitchFamily="34" charset="0"/>
              </a:rPr>
              <a:t> επιχορηγήσεις θα στηρίξουν γενικές δράσεις των οργανώσεων, βάσει του πολυετούς στρατηγικού τους πλάνου/πλάνου εργασιών.</a:t>
            </a:r>
            <a:endParaRPr lang="el-GR" sz="3200" b="1" dirty="0">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C0D6C3C2-ED0D-4005-B7D3-27F7D7FEE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533" y="137160"/>
            <a:ext cx="2820134" cy="2171208"/>
          </a:xfrm>
          <a:prstGeom prst="rect">
            <a:avLst/>
          </a:prstGeom>
        </p:spPr>
      </p:pic>
    </p:spTree>
    <p:extLst>
      <p:ext uri="{BB962C8B-B14F-4D97-AF65-F5344CB8AC3E}">
        <p14:creationId xmlns:p14="http://schemas.microsoft.com/office/powerpoint/2010/main" val="281135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3" name="TextBox 2">
            <a:extLst>
              <a:ext uri="{FF2B5EF4-FFF2-40B4-BE49-F238E27FC236}">
                <a16:creationId xmlns:a16="http://schemas.microsoft.com/office/drawing/2014/main" id="{A7CCDA54-FEDA-40F6-8651-7A404E982C0E}"/>
              </a:ext>
            </a:extLst>
          </p:cNvPr>
          <p:cNvSpPr txBox="1"/>
          <p:nvPr/>
        </p:nvSpPr>
        <p:spPr>
          <a:xfrm>
            <a:off x="564807" y="1593970"/>
            <a:ext cx="8030333" cy="3046988"/>
          </a:xfrm>
          <a:prstGeom prst="rect">
            <a:avLst/>
          </a:prstGeom>
          <a:noFill/>
        </p:spPr>
        <p:txBody>
          <a:bodyPr wrap="square" rtlCol="0">
            <a:spAutoFit/>
          </a:bodyPr>
          <a:lstStyle/>
          <a:p>
            <a:pPr algn="just">
              <a:spcBef>
                <a:spcPts val="1000"/>
              </a:spcBef>
            </a:pPr>
            <a:r>
              <a:rPr lang="el-GR" sz="3200" dirty="0">
                <a:latin typeface="Arial" panose="020B0604020202020204" pitchFamily="34" charset="0"/>
                <a:cs typeface="Arial" panose="020B0604020202020204" pitchFamily="34" charset="0"/>
              </a:rPr>
              <a:t>Σε φορείς που έχουν μέσο ετήσιο κύκλο εργασιών (συνολικά ετήσια</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έσοδα) τουλάχιστον 300.000,00 ευρώ τα οικονομικά έτη 2018, 2019 και 2020 και διαθέτουν</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ένα πολυετές στρατηγικό πλάνο/πλάνο εργασιών.</a:t>
            </a:r>
          </a:p>
        </p:txBody>
      </p:sp>
      <p:pic>
        <p:nvPicPr>
          <p:cNvPr id="11" name="Εικόνα 10">
            <a:extLst>
              <a:ext uri="{FF2B5EF4-FFF2-40B4-BE49-F238E27FC236}">
                <a16:creationId xmlns:a16="http://schemas.microsoft.com/office/drawing/2014/main" id="{26927551-C146-4B44-A368-376C3A359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595" y="747773"/>
            <a:ext cx="3417334" cy="3248494"/>
          </a:xfrm>
          <a:prstGeom prst="rect">
            <a:avLst/>
          </a:prstGeom>
        </p:spPr>
      </p:pic>
      <p:sp>
        <p:nvSpPr>
          <p:cNvPr id="5" name="TextBox 4">
            <a:extLst>
              <a:ext uri="{FF2B5EF4-FFF2-40B4-BE49-F238E27FC236}">
                <a16:creationId xmlns:a16="http://schemas.microsoft.com/office/drawing/2014/main" id="{01BF31D3-4413-4BB3-B47F-0D80DBD3C20B}"/>
              </a:ext>
            </a:extLst>
          </p:cNvPr>
          <p:cNvSpPr txBox="1"/>
          <p:nvPr/>
        </p:nvSpPr>
        <p:spPr>
          <a:xfrm>
            <a:off x="444843" y="406202"/>
            <a:ext cx="6523634" cy="769441"/>
          </a:xfrm>
          <a:prstGeom prst="rect">
            <a:avLst/>
          </a:prstGeom>
          <a:noFill/>
        </p:spPr>
        <p:txBody>
          <a:bodyPr wrap="square" rtlCol="0">
            <a:spAutoFit/>
          </a:bodyPr>
          <a:lstStyle/>
          <a:p>
            <a:pPr algn="ctr"/>
            <a:r>
              <a:rPr lang="el-GR" sz="4400" dirty="0">
                <a:solidFill>
                  <a:srgbClr val="3EAF79"/>
                </a:solidFill>
                <a:latin typeface="Arial" panose="020B0604020202020204" pitchFamily="34" charset="0"/>
                <a:cs typeface="Arial" panose="020B0604020202020204" pitchFamily="34" charset="0"/>
              </a:rPr>
              <a:t>Σε ποιους απευθύνεται</a:t>
            </a:r>
            <a:r>
              <a:rPr lang="en-US" sz="4400" dirty="0">
                <a:solidFill>
                  <a:srgbClr val="3EAF79"/>
                </a:solidFill>
                <a:latin typeface="Arial" panose="020B0604020202020204" pitchFamily="34" charset="0"/>
                <a:cs typeface="Arial" panose="020B0604020202020204" pitchFamily="34" charset="0"/>
              </a:rPr>
              <a:t>:</a:t>
            </a:r>
            <a:endParaRPr lang="el-GR" sz="4400" dirty="0">
              <a:solidFill>
                <a:srgbClr val="3EAF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00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2656760" y="1413063"/>
            <a:ext cx="9132837" cy="4031873"/>
          </a:xfrm>
          <a:prstGeom prst="rect">
            <a:avLst/>
          </a:prstGeom>
          <a:noFill/>
        </p:spPr>
        <p:txBody>
          <a:bodyPr wrap="square" rtlCol="0">
            <a:spAutoFit/>
          </a:bodyPr>
          <a:lstStyle/>
          <a:p>
            <a:r>
              <a:rPr lang="el-GR" sz="3200" dirty="0">
                <a:latin typeface="Arial" panose="020B0604020202020204" pitchFamily="34" charset="0"/>
                <a:cs typeface="Arial" panose="020B0604020202020204" pitchFamily="34" charset="0"/>
                <a:sym typeface="Wingdings" panose="05000000000000000000" pitchFamily="2" charset="2"/>
              </a:rPr>
              <a:t></a:t>
            </a:r>
            <a:r>
              <a:rPr lang="el-GR" sz="3200" dirty="0">
                <a:latin typeface="Arial" panose="020B0604020202020204" pitchFamily="34" charset="0"/>
                <a:cs typeface="Arial" panose="020B0604020202020204" pitchFamily="34" charset="0"/>
              </a:rPr>
              <a:t>να καλύπτει όλη τη διάρκεια του έργου</a:t>
            </a:r>
          </a:p>
          <a:p>
            <a:r>
              <a:rPr lang="el-GR" sz="3200" dirty="0">
                <a:latin typeface="Arial" panose="020B0604020202020204" pitchFamily="34" charset="0"/>
                <a:cs typeface="Arial" panose="020B0604020202020204" pitchFamily="34" charset="0"/>
                <a:sym typeface="Wingdings" panose="05000000000000000000" pitchFamily="2" charset="2"/>
              </a:rPr>
              <a:t> </a:t>
            </a:r>
            <a:r>
              <a:rPr lang="el-GR" sz="3200" dirty="0">
                <a:latin typeface="Arial" panose="020B0604020202020204" pitchFamily="34" charset="0"/>
                <a:cs typeface="Arial" panose="020B0604020202020204" pitchFamily="34" charset="0"/>
              </a:rPr>
              <a:t>να υποβάλλεται μαζί με την αίτηση</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ως υποστηρικτικό έγγραφο</a:t>
            </a:r>
          </a:p>
          <a:p>
            <a:r>
              <a:rPr lang="el-GR" sz="3200" dirty="0">
                <a:latin typeface="Arial" panose="020B0604020202020204" pitchFamily="34" charset="0"/>
                <a:cs typeface="Arial" panose="020B0604020202020204" pitchFamily="34" charset="0"/>
                <a:sym typeface="Wingdings" panose="05000000000000000000" pitchFamily="2" charset="2"/>
              </a:rPr>
              <a:t> </a:t>
            </a:r>
            <a:r>
              <a:rPr lang="el-GR" sz="3200" dirty="0">
                <a:latin typeface="Arial" panose="020B0604020202020204" pitchFamily="34" charset="0"/>
                <a:cs typeface="Arial" panose="020B0604020202020204" pitchFamily="34" charset="0"/>
              </a:rPr>
              <a:t>να ορίζει τους στόχους στρατηγικής ανάπτυξης της οργάνωσης (</a:t>
            </a:r>
            <a:r>
              <a:rPr lang="el-GR" sz="3200" dirty="0" err="1">
                <a:latin typeface="Arial" panose="020B0604020202020204" pitchFamily="34" charset="0"/>
                <a:cs typeface="Arial" panose="020B0604020202020204" pitchFamily="34" charset="0"/>
              </a:rPr>
              <a:t>π.χ</a:t>
            </a:r>
            <a:r>
              <a:rPr lang="el-GR" sz="3200" dirty="0">
                <a:latin typeface="Arial" panose="020B0604020202020204" pitchFamily="34" charset="0"/>
                <a:cs typeface="Arial" panose="020B0604020202020204" pitchFamily="34" charset="0"/>
              </a:rPr>
              <a:t> μεγαλύτερη προβολή, αύξηση αριθμού ωφελούμενων, αύξηση αντικτύπου, ενίσχυση της οικονομικής βιωσιμότητας </a:t>
            </a:r>
            <a:r>
              <a:rPr lang="el-GR" sz="3200" dirty="0" err="1">
                <a:latin typeface="Arial" panose="020B0604020202020204" pitchFamily="34" charset="0"/>
                <a:cs typeface="Arial" panose="020B0604020202020204" pitchFamily="34" charset="0"/>
              </a:rPr>
              <a:t>κτλ</a:t>
            </a:r>
            <a:r>
              <a:rPr lang="el-GR" sz="32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0FA9AE01-8F5C-487D-B50C-8C86C0741CFF}"/>
              </a:ext>
            </a:extLst>
          </p:cNvPr>
          <p:cNvSpPr txBox="1"/>
          <p:nvPr/>
        </p:nvSpPr>
        <p:spPr>
          <a:xfrm>
            <a:off x="398989" y="178063"/>
            <a:ext cx="10680491" cy="1323439"/>
          </a:xfrm>
          <a:prstGeom prst="rect">
            <a:avLst/>
          </a:prstGeom>
          <a:noFill/>
        </p:spPr>
        <p:txBody>
          <a:bodyPr wrap="square" rtlCol="0">
            <a:spAutoFit/>
          </a:bodyPr>
          <a:lstStyle/>
          <a:p>
            <a:pPr algn="ctr"/>
            <a:r>
              <a:rPr lang="en-US" sz="4000" dirty="0">
                <a:solidFill>
                  <a:srgbClr val="3EAF79"/>
                </a:solidFill>
                <a:latin typeface="Arial" panose="020B0604020202020204" pitchFamily="34" charset="0"/>
                <a:cs typeface="Arial" panose="020B0604020202020204" pitchFamily="34" charset="0"/>
              </a:rPr>
              <a:t>To </a:t>
            </a:r>
            <a:r>
              <a:rPr lang="el-GR" sz="4000" dirty="0">
                <a:solidFill>
                  <a:srgbClr val="3EAF79"/>
                </a:solidFill>
                <a:latin typeface="Arial" panose="020B0604020202020204" pitchFamily="34" charset="0"/>
                <a:cs typeface="Arial" panose="020B0604020202020204" pitchFamily="34" charset="0"/>
              </a:rPr>
              <a:t>πολυετές στρατηγικό πλάνο/πλάνο εργασιών</a:t>
            </a:r>
            <a:r>
              <a:rPr lang="en-US" sz="4000" dirty="0">
                <a:solidFill>
                  <a:srgbClr val="3EAF79"/>
                </a:solidFill>
                <a:latin typeface="Arial" panose="020B0604020202020204" pitchFamily="34" charset="0"/>
                <a:cs typeface="Arial" panose="020B0604020202020204" pitchFamily="34" charset="0"/>
              </a:rPr>
              <a:t> </a:t>
            </a:r>
            <a:r>
              <a:rPr lang="el-GR" sz="4000" dirty="0">
                <a:solidFill>
                  <a:srgbClr val="3EAF79"/>
                </a:solidFill>
                <a:latin typeface="Arial" panose="020B0604020202020204" pitchFamily="34" charset="0"/>
                <a:cs typeface="Arial" panose="020B0604020202020204" pitchFamily="34" charset="0"/>
              </a:rPr>
              <a:t>πρέπει να</a:t>
            </a: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50380B7B-26AA-4871-A222-5B239FD38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1" y="1556577"/>
            <a:ext cx="2395772" cy="3460379"/>
          </a:xfrm>
          <a:prstGeom prst="rect">
            <a:avLst/>
          </a:prstGeom>
        </p:spPr>
      </p:pic>
    </p:spTree>
    <p:extLst>
      <p:ext uri="{BB962C8B-B14F-4D97-AF65-F5344CB8AC3E}">
        <p14:creationId xmlns:p14="http://schemas.microsoft.com/office/powerpoint/2010/main" val="421207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2956208" y="2170040"/>
            <a:ext cx="8535305" cy="2062103"/>
          </a:xfrm>
          <a:prstGeom prst="rect">
            <a:avLst/>
          </a:prstGeom>
          <a:noFill/>
        </p:spPr>
        <p:txBody>
          <a:bodyPr wrap="square" rtlCol="0">
            <a:spAutoFit/>
          </a:bodyPr>
          <a:lstStyle/>
          <a:p>
            <a:r>
              <a:rPr lang="el-GR" sz="3200" dirty="0">
                <a:latin typeface="Arial" panose="020B0604020202020204" pitchFamily="34" charset="0"/>
                <a:cs typeface="Arial" panose="020B0604020202020204" pitchFamily="34" charset="0"/>
                <a:sym typeface="Wingdings" panose="05000000000000000000" pitchFamily="2" charset="2"/>
              </a:rPr>
              <a:t>να εξηγεί αναλυτικά πώς θα επιτευχθούν οι στόχοι του φορέα</a:t>
            </a:r>
          </a:p>
          <a:p>
            <a:r>
              <a:rPr lang="el-GR" sz="3200" dirty="0">
                <a:latin typeface="Arial" panose="020B0604020202020204" pitchFamily="34" charset="0"/>
                <a:cs typeface="Arial" panose="020B0604020202020204" pitchFamily="34" charset="0"/>
                <a:sym typeface="Wingdings" panose="05000000000000000000" pitchFamily="2" charset="2"/>
              </a:rPr>
              <a:t>να περιλαμβάνει ποσοτικούς δείκτες αναφορικά με τους στόχους</a:t>
            </a:r>
            <a:endParaRPr lang="el-GR"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FA9AE01-8F5C-487D-B50C-8C86C0741CFF}"/>
              </a:ext>
            </a:extLst>
          </p:cNvPr>
          <p:cNvSpPr txBox="1"/>
          <p:nvPr/>
        </p:nvSpPr>
        <p:spPr>
          <a:xfrm>
            <a:off x="564360" y="178063"/>
            <a:ext cx="9647582" cy="1323439"/>
          </a:xfrm>
          <a:prstGeom prst="rect">
            <a:avLst/>
          </a:prstGeom>
          <a:noFill/>
        </p:spPr>
        <p:txBody>
          <a:bodyPr wrap="square" rtlCol="0">
            <a:spAutoFit/>
          </a:bodyPr>
          <a:lstStyle/>
          <a:p>
            <a:pPr algn="ctr"/>
            <a:r>
              <a:rPr lang="en-US" sz="4000" dirty="0">
                <a:solidFill>
                  <a:srgbClr val="3EAF79"/>
                </a:solidFill>
                <a:latin typeface="Arial" panose="020B0604020202020204" pitchFamily="34" charset="0"/>
                <a:cs typeface="Arial" panose="020B0604020202020204" pitchFamily="34" charset="0"/>
              </a:rPr>
              <a:t>To </a:t>
            </a:r>
            <a:r>
              <a:rPr lang="el-GR" sz="4000" dirty="0">
                <a:solidFill>
                  <a:srgbClr val="3EAF79"/>
                </a:solidFill>
                <a:latin typeface="Arial" panose="020B0604020202020204" pitchFamily="34" charset="0"/>
                <a:cs typeface="Arial" panose="020B0604020202020204" pitchFamily="34" charset="0"/>
              </a:rPr>
              <a:t>πολυετές στρατηγικό πλάνο/πλάνο εργασιών</a:t>
            </a:r>
            <a:r>
              <a:rPr lang="en-US" sz="4000" dirty="0">
                <a:solidFill>
                  <a:srgbClr val="3EAF79"/>
                </a:solidFill>
                <a:latin typeface="Arial" panose="020B0604020202020204" pitchFamily="34" charset="0"/>
                <a:cs typeface="Arial" panose="020B0604020202020204" pitchFamily="34" charset="0"/>
              </a:rPr>
              <a:t> </a:t>
            </a:r>
            <a:r>
              <a:rPr lang="el-GR" sz="4000" dirty="0">
                <a:solidFill>
                  <a:srgbClr val="3EAF79"/>
                </a:solidFill>
                <a:latin typeface="Arial" panose="020B0604020202020204" pitchFamily="34" charset="0"/>
                <a:cs typeface="Arial" panose="020B0604020202020204" pitchFamily="34" charset="0"/>
              </a:rPr>
              <a:t>πρέπει να</a:t>
            </a:r>
          </a:p>
        </p:txBody>
      </p:sp>
      <p:sp>
        <p:nvSpPr>
          <p:cNvPr id="5" name="TextBox 4">
            <a:extLst>
              <a:ext uri="{FF2B5EF4-FFF2-40B4-BE49-F238E27FC236}">
                <a16:creationId xmlns:a16="http://schemas.microsoft.com/office/drawing/2014/main" id="{836FFAEC-8EE0-4073-89EE-8CE17D87FFCE}"/>
              </a:ext>
            </a:extLst>
          </p:cNvPr>
          <p:cNvSpPr txBox="1"/>
          <p:nvPr/>
        </p:nvSpPr>
        <p:spPr>
          <a:xfrm>
            <a:off x="3184124" y="1434675"/>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50380B7B-26AA-4871-A222-5B239FD38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01" y="1556577"/>
            <a:ext cx="2395772" cy="3460379"/>
          </a:xfrm>
          <a:prstGeom prst="rect">
            <a:avLst/>
          </a:prstGeom>
        </p:spPr>
      </p:pic>
    </p:spTree>
    <p:extLst>
      <p:ext uri="{BB962C8B-B14F-4D97-AF65-F5344CB8AC3E}">
        <p14:creationId xmlns:p14="http://schemas.microsoft.com/office/powerpoint/2010/main" val="4122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35657"/>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graphicFrame>
        <p:nvGraphicFramePr>
          <p:cNvPr id="9" name="Table 8">
            <a:extLst>
              <a:ext uri="{FF2B5EF4-FFF2-40B4-BE49-F238E27FC236}">
                <a16:creationId xmlns:a16="http://schemas.microsoft.com/office/drawing/2014/main" id="{EB54AE64-AF89-42FE-A85A-74B99E436FA9}"/>
              </a:ext>
            </a:extLst>
          </p:cNvPr>
          <p:cNvGraphicFramePr>
            <a:graphicFrameLocks noGrp="1"/>
          </p:cNvGraphicFramePr>
          <p:nvPr>
            <p:extLst>
              <p:ext uri="{D42A27DB-BD31-4B8C-83A1-F6EECF244321}">
                <p14:modId xmlns:p14="http://schemas.microsoft.com/office/powerpoint/2010/main" val="2295748029"/>
              </p:ext>
            </p:extLst>
          </p:nvPr>
        </p:nvGraphicFramePr>
        <p:xfrm>
          <a:off x="1272209" y="1917808"/>
          <a:ext cx="9844225" cy="4023360"/>
        </p:xfrm>
        <a:graphic>
          <a:graphicData uri="http://schemas.openxmlformats.org/drawingml/2006/table">
            <a:tbl>
              <a:tblPr firstRow="1" bandRow="1">
                <a:tableStyleId>{68D230F3-CF80-4859-8CE7-A43EE81993B5}</a:tableStyleId>
              </a:tblPr>
              <a:tblGrid>
                <a:gridCol w="4342946">
                  <a:extLst>
                    <a:ext uri="{9D8B030D-6E8A-4147-A177-3AD203B41FA5}">
                      <a16:colId xmlns:a16="http://schemas.microsoft.com/office/drawing/2014/main" val="20000"/>
                    </a:ext>
                  </a:extLst>
                </a:gridCol>
                <a:gridCol w="5501279">
                  <a:extLst>
                    <a:ext uri="{9D8B030D-6E8A-4147-A177-3AD203B41FA5}">
                      <a16:colId xmlns:a16="http://schemas.microsoft.com/office/drawing/2014/main" val="20001"/>
                    </a:ext>
                  </a:extLst>
                </a:gridCol>
              </a:tblGrid>
              <a:tr h="1511925">
                <a:tc>
                  <a:txBody>
                    <a:bodyPr/>
                    <a:lstStyle/>
                    <a:p>
                      <a:pPr algn="ctr"/>
                      <a:endParaRPr lang="el-GR" sz="2800" b="1" dirty="0">
                        <a:solidFill>
                          <a:srgbClr val="002060"/>
                        </a:solidFill>
                        <a:latin typeface="Arial" panose="020B0604020202020204" pitchFamily="34" charset="0"/>
                        <a:cs typeface="Arial" panose="020B0604020202020204" pitchFamily="34" charset="0"/>
                      </a:endParaRPr>
                    </a:p>
                    <a:p>
                      <a:pPr algn="ctr"/>
                      <a:r>
                        <a:rPr lang="el-GR" sz="2800" b="1" dirty="0">
                          <a:solidFill>
                            <a:srgbClr val="002060"/>
                          </a:solidFill>
                          <a:latin typeface="Arial" panose="020B0604020202020204" pitchFamily="34" charset="0"/>
                          <a:cs typeface="Arial" panose="020B0604020202020204" pitchFamily="34" charset="0"/>
                        </a:rPr>
                        <a:t>Παραδοτέο Πρόσκλησης</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algn="ctr"/>
                      <a:endParaRPr lang="el-GR" sz="2800" b="1" dirty="0">
                        <a:solidFill>
                          <a:srgbClr val="002060"/>
                        </a:solidFill>
                        <a:latin typeface="Arial" panose="020B0604020202020204" pitchFamily="34" charset="0"/>
                        <a:cs typeface="Arial" panose="020B0604020202020204" pitchFamily="34" charset="0"/>
                      </a:endParaRPr>
                    </a:p>
                    <a:p>
                      <a:pPr algn="ctr"/>
                      <a:r>
                        <a:rPr lang="el-GR" sz="2800" b="1" dirty="0">
                          <a:solidFill>
                            <a:srgbClr val="002060"/>
                          </a:solidFill>
                          <a:latin typeface="Arial" panose="020B0604020202020204" pitchFamily="34" charset="0"/>
                          <a:cs typeface="Arial" panose="020B0604020202020204" pitchFamily="34" charset="0"/>
                        </a:rPr>
                        <a:t>Δείκτες Παραδοτέων Πρόσκλησης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b="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611080">
                <a:tc>
                  <a:txBody>
                    <a:bodyPr/>
                    <a:lstStyle/>
                    <a:p>
                      <a:pPr algn="ctr"/>
                      <a:endParaRPr lang="el-GR" sz="2800" dirty="0">
                        <a:solidFill>
                          <a:srgbClr val="002060"/>
                        </a:solidFill>
                        <a:latin typeface="Arial" panose="020B0604020202020204" pitchFamily="34" charset="0"/>
                        <a:cs typeface="Arial" panose="020B0604020202020204" pitchFamily="34" charset="0"/>
                      </a:endParaRPr>
                    </a:p>
                    <a:p>
                      <a:pPr algn="ctr"/>
                      <a:r>
                        <a:rPr lang="el-GR" sz="2800" dirty="0">
                          <a:solidFill>
                            <a:srgbClr val="002060"/>
                          </a:solidFill>
                          <a:latin typeface="Arial" panose="020B0604020202020204" pitchFamily="34" charset="0"/>
                          <a:cs typeface="Arial" panose="020B0604020202020204" pitchFamily="34" charset="0"/>
                        </a:rPr>
                        <a:t>Στρατηγική ανάπτυξη των οργανώσεων της </a:t>
                      </a:r>
                      <a:r>
                        <a:rPr lang="el-GR" sz="2800" dirty="0" err="1">
                          <a:solidFill>
                            <a:srgbClr val="002060"/>
                          </a:solidFill>
                          <a:latin typeface="Arial" panose="020B0604020202020204" pitchFamily="34" charset="0"/>
                          <a:cs typeface="Arial" panose="020B0604020202020204" pitchFamily="34" charset="0"/>
                        </a:rPr>
                        <a:t>ΚτΠ</a:t>
                      </a:r>
                      <a:endParaRPr lang="el-GR" sz="2800" dirty="0">
                        <a:solidFill>
                          <a:srgbClr val="00206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Αριθμός οργανώσεων της </a:t>
                      </a:r>
                      <a:r>
                        <a:rPr lang="el-GR" sz="28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ΚτΠ</a:t>
                      </a:r>
                      <a:r>
                        <a:rPr lang="el-GR" sz="28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που έλαβαν </a:t>
                      </a:r>
                      <a:r>
                        <a:rPr lang="el-GR" sz="2800" b="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οργανωσιακές</a:t>
                      </a:r>
                      <a:r>
                        <a:rPr lang="el-GR" sz="28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επιχορηγήσεις</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20218950"/>
                  </a:ext>
                </a:extLst>
              </a:tr>
            </a:tbl>
          </a:graphicData>
        </a:graphic>
      </p:graphicFrame>
      <p:sp>
        <p:nvSpPr>
          <p:cNvPr id="3" name="TextBox 2">
            <a:extLst>
              <a:ext uri="{FF2B5EF4-FFF2-40B4-BE49-F238E27FC236}">
                <a16:creationId xmlns:a16="http://schemas.microsoft.com/office/drawing/2014/main" id="{1B6A447A-586B-4EE5-B74D-9F6835995302}"/>
              </a:ext>
            </a:extLst>
          </p:cNvPr>
          <p:cNvSpPr txBox="1"/>
          <p:nvPr/>
        </p:nvSpPr>
        <p:spPr>
          <a:xfrm>
            <a:off x="243840" y="130496"/>
            <a:ext cx="11475719" cy="1754326"/>
          </a:xfrm>
          <a:prstGeom prst="rect">
            <a:avLst/>
          </a:prstGeom>
          <a:noFill/>
        </p:spPr>
        <p:txBody>
          <a:bodyPr wrap="square" rtlCol="0">
            <a:spAutoFit/>
          </a:bodyPr>
          <a:lstStyle/>
          <a:p>
            <a:pPr algn="ctr"/>
            <a:r>
              <a:rPr lang="el-GR" sz="3600" dirty="0">
                <a:solidFill>
                  <a:srgbClr val="3EAF79"/>
                </a:solidFill>
                <a:latin typeface="Arial" panose="020B0604020202020204" pitchFamily="34" charset="0"/>
                <a:cs typeface="Arial" panose="020B0604020202020204" pitchFamily="34" charset="0"/>
              </a:rPr>
              <a:t>Προσδοκώμενο αποτέλεσμα #5 </a:t>
            </a:r>
          </a:p>
          <a:p>
            <a:pPr algn="ctr"/>
            <a:r>
              <a:rPr lang="el-GR" sz="3600" dirty="0">
                <a:solidFill>
                  <a:srgbClr val="3EAF79"/>
                </a:solidFill>
                <a:latin typeface="Arial" panose="020B0604020202020204" pitchFamily="34" charset="0"/>
                <a:cs typeface="Arial" panose="020B0604020202020204" pitchFamily="34" charset="0"/>
              </a:rPr>
              <a:t>«Ενδυνάμωση των ικανοτήτων και της βιωσιμότητας της Κοινωνίας των Πολιτών</a:t>
            </a:r>
          </a:p>
        </p:txBody>
      </p:sp>
    </p:spTree>
    <p:extLst>
      <p:ext uri="{BB962C8B-B14F-4D97-AF65-F5344CB8AC3E}">
        <p14:creationId xmlns:p14="http://schemas.microsoft.com/office/powerpoint/2010/main" val="102068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23807" cy="6949133"/>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E13ECD32-2A0A-4236-AFAA-0F892BC294FE}"/>
              </a:ext>
            </a:extLst>
          </p:cNvPr>
          <p:cNvPicPr>
            <a:picLocks noChangeAspect="1"/>
          </p:cNvPicPr>
          <p:nvPr/>
        </p:nvPicPr>
        <p:blipFill>
          <a:blip r:embed="rId4"/>
          <a:stretch>
            <a:fillRect/>
          </a:stretch>
        </p:blipFill>
        <p:spPr>
          <a:xfrm>
            <a:off x="1272209" y="0"/>
            <a:ext cx="9307052" cy="5562600"/>
          </a:xfrm>
          <a:prstGeom prst="rect">
            <a:avLst/>
          </a:prstGeom>
        </p:spPr>
      </p:pic>
    </p:spTree>
    <p:extLst>
      <p:ext uri="{BB962C8B-B14F-4D97-AF65-F5344CB8AC3E}">
        <p14:creationId xmlns:p14="http://schemas.microsoft.com/office/powerpoint/2010/main" val="423198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extBox 7">
            <a:extLst>
              <a:ext uri="{FF2B5EF4-FFF2-40B4-BE49-F238E27FC236}">
                <a16:creationId xmlns:a16="http://schemas.microsoft.com/office/drawing/2014/main" id="{0FA9AE01-8F5C-487D-B50C-8C86C0741CFF}"/>
              </a:ext>
            </a:extLst>
          </p:cNvPr>
          <p:cNvSpPr txBox="1"/>
          <p:nvPr/>
        </p:nvSpPr>
        <p:spPr>
          <a:xfrm>
            <a:off x="1814323" y="135910"/>
            <a:ext cx="9647583" cy="646331"/>
          </a:xfrm>
          <a:prstGeom prst="rect">
            <a:avLst/>
          </a:prstGeom>
          <a:noFill/>
        </p:spPr>
        <p:txBody>
          <a:bodyPr wrap="square" rtlCol="0">
            <a:spAutoFit/>
          </a:bodyPr>
          <a:lstStyle/>
          <a:p>
            <a:r>
              <a:rPr lang="el-GR" sz="3600" dirty="0">
                <a:solidFill>
                  <a:srgbClr val="3EAF79"/>
                </a:solidFill>
                <a:latin typeface="Arial" panose="020B0604020202020204" pitchFamily="34" charset="0"/>
                <a:cs typeface="Arial" panose="020B0604020202020204" pitchFamily="34" charset="0"/>
              </a:rPr>
              <a:t>Συνολικό ποσό επιχορήγησης: 661.387 €</a:t>
            </a:r>
          </a:p>
        </p:txBody>
      </p:sp>
      <p:graphicFrame>
        <p:nvGraphicFramePr>
          <p:cNvPr id="9" name="Πίνακας 8">
            <a:extLst>
              <a:ext uri="{FF2B5EF4-FFF2-40B4-BE49-F238E27FC236}">
                <a16:creationId xmlns:a16="http://schemas.microsoft.com/office/drawing/2014/main" id="{E644F065-E6D4-4106-B6D7-B605C12EF3BE}"/>
              </a:ext>
            </a:extLst>
          </p:cNvPr>
          <p:cNvGraphicFramePr>
            <a:graphicFrameLocks noGrp="1"/>
          </p:cNvGraphicFramePr>
          <p:nvPr>
            <p:extLst>
              <p:ext uri="{D42A27DB-BD31-4B8C-83A1-F6EECF244321}">
                <p14:modId xmlns:p14="http://schemas.microsoft.com/office/powerpoint/2010/main" val="2535273596"/>
              </p:ext>
            </p:extLst>
          </p:nvPr>
        </p:nvGraphicFramePr>
        <p:xfrm>
          <a:off x="3628646" y="1417103"/>
          <a:ext cx="6695761" cy="3900927"/>
        </p:xfrm>
        <a:graphic>
          <a:graphicData uri="http://schemas.openxmlformats.org/drawingml/2006/table">
            <a:tbl>
              <a:tblPr firstRow="1" bandRow="1">
                <a:tableStyleId>{93296810-A885-4BE3-A3E7-6D5BEEA58F35}</a:tableStyleId>
              </a:tblPr>
              <a:tblGrid>
                <a:gridCol w="3204416">
                  <a:extLst>
                    <a:ext uri="{9D8B030D-6E8A-4147-A177-3AD203B41FA5}">
                      <a16:colId xmlns:a16="http://schemas.microsoft.com/office/drawing/2014/main" val="3954271587"/>
                    </a:ext>
                  </a:extLst>
                </a:gridCol>
                <a:gridCol w="3491345">
                  <a:extLst>
                    <a:ext uri="{9D8B030D-6E8A-4147-A177-3AD203B41FA5}">
                      <a16:colId xmlns:a16="http://schemas.microsoft.com/office/drawing/2014/main" val="1218715074"/>
                    </a:ext>
                  </a:extLst>
                </a:gridCol>
              </a:tblGrid>
              <a:tr h="639567">
                <a:tc>
                  <a:txBody>
                    <a:bodyPr/>
                    <a:lstStyle/>
                    <a:p>
                      <a:pPr algn="ctr"/>
                      <a:r>
                        <a:rPr lang="el-GR" sz="2800" dirty="0">
                          <a:solidFill>
                            <a:srgbClr val="002060"/>
                          </a:solidFill>
                          <a:latin typeface="Arial" panose="020B0604020202020204" pitchFamily="34" charset="0"/>
                          <a:cs typeface="Arial" panose="020B0604020202020204" pitchFamily="34" charset="0"/>
                        </a:rPr>
                        <a:t>Κατηγορίες έργων</a:t>
                      </a:r>
                      <a:endParaRPr lang="en-US" sz="2800" dirty="0">
                        <a:solidFill>
                          <a:srgbClr val="002060"/>
                        </a:solidFill>
                        <a:latin typeface="Arial" panose="020B0604020202020204" pitchFamily="34" charset="0"/>
                        <a:cs typeface="Arial" panose="020B0604020202020204" pitchFamily="34" charset="0"/>
                      </a:endParaRPr>
                    </a:p>
                  </a:txBody>
                  <a:tcPr>
                    <a:solidFill>
                      <a:srgbClr val="00B050"/>
                    </a:solidFill>
                  </a:tcPr>
                </a:tc>
                <a:tc>
                  <a:txBody>
                    <a:bodyPr/>
                    <a:lstStyle/>
                    <a:p>
                      <a:pPr algn="ctr"/>
                      <a:r>
                        <a:rPr lang="el-GR" sz="2800" dirty="0">
                          <a:solidFill>
                            <a:srgbClr val="002060"/>
                          </a:solidFill>
                          <a:latin typeface="Arial" panose="020B0604020202020204" pitchFamily="34" charset="0"/>
                          <a:cs typeface="Arial" panose="020B0604020202020204" pitchFamily="34" charset="0"/>
                        </a:rPr>
                        <a:t>Μεγάλα έργα</a:t>
                      </a:r>
                      <a:endParaRPr lang="en-US" sz="2800" dirty="0">
                        <a:solidFill>
                          <a:srgbClr val="002060"/>
                        </a:solidFill>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2076628846"/>
                  </a:ext>
                </a:extLst>
              </a:tr>
              <a:tr h="601842">
                <a:tc>
                  <a:txBody>
                    <a:bodyPr/>
                    <a:lstStyle/>
                    <a:p>
                      <a:r>
                        <a:rPr lang="el-GR" sz="2800" dirty="0">
                          <a:solidFill>
                            <a:srgbClr val="002060"/>
                          </a:solidFill>
                          <a:latin typeface="Arial" panose="020B0604020202020204" pitchFamily="34" charset="0"/>
                          <a:cs typeface="Arial" panose="020B0604020202020204" pitchFamily="34" charset="0"/>
                        </a:rPr>
                        <a:t>Ύψος επιχορήγησης </a:t>
                      </a:r>
                      <a:endParaRPr lang="en-US" sz="2800" dirty="0">
                        <a:solidFill>
                          <a:srgbClr val="002060"/>
                        </a:solidFill>
                        <a:latin typeface="Arial" panose="020B0604020202020204" pitchFamily="34" charset="0"/>
                        <a:cs typeface="Arial" panose="020B0604020202020204" pitchFamily="34" charset="0"/>
                      </a:endParaRPr>
                    </a:p>
                  </a:txBody>
                  <a:tcPr/>
                </a:tc>
                <a:tc>
                  <a:txBody>
                    <a:bodyPr/>
                    <a:lstStyle/>
                    <a:p>
                      <a:r>
                        <a:rPr lang="el-GR" sz="2800" dirty="0">
                          <a:solidFill>
                            <a:srgbClr val="002060"/>
                          </a:solidFill>
                          <a:latin typeface="Arial" panose="020B0604020202020204" pitchFamily="34" charset="0"/>
                          <a:cs typeface="Arial" panose="020B0604020202020204" pitchFamily="34" charset="0"/>
                        </a:rPr>
                        <a:t>   80.000 € </a:t>
                      </a:r>
                      <a:r>
                        <a:rPr lang="el-GR" sz="2800" baseline="0" dirty="0">
                          <a:solidFill>
                            <a:srgbClr val="002060"/>
                          </a:solidFill>
                          <a:latin typeface="Arial" panose="020B0604020202020204" pitchFamily="34" charset="0"/>
                          <a:cs typeface="Arial" panose="020B0604020202020204" pitchFamily="34" charset="0"/>
                        </a:rPr>
                        <a:t>- </a:t>
                      </a:r>
                      <a:r>
                        <a:rPr lang="el-GR" sz="2800" dirty="0">
                          <a:solidFill>
                            <a:srgbClr val="002060"/>
                          </a:solidFill>
                          <a:latin typeface="Arial" panose="020B0604020202020204" pitchFamily="34" charset="0"/>
                          <a:cs typeface="Arial" panose="020B0604020202020204" pitchFamily="34" charset="0"/>
                        </a:rPr>
                        <a:t>150.000,00 € </a:t>
                      </a:r>
                      <a:endParaRPr lang="en-US" sz="2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7581974"/>
                  </a:ext>
                </a:extLst>
              </a:tr>
              <a:tr h="639567">
                <a:tc>
                  <a:txBody>
                    <a:bodyPr/>
                    <a:lstStyle/>
                    <a:p>
                      <a:pPr marL="0" algn="l" defTabSz="914400" rtl="0" eaLnBrk="1" latinLnBrk="0" hangingPunct="1"/>
                      <a:r>
                        <a:rPr lang="el-GR" sz="2800" kern="1200" dirty="0">
                          <a:solidFill>
                            <a:srgbClr val="002060"/>
                          </a:solidFill>
                          <a:latin typeface="Arial" panose="020B0604020202020204" pitchFamily="34" charset="0"/>
                          <a:cs typeface="Arial" panose="020B0604020202020204" pitchFamily="34" charset="0"/>
                        </a:rPr>
                        <a:t>Διάρκεια έργου </a:t>
                      </a:r>
                      <a:endParaRPr lang="en-US" sz="280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r>
                        <a:rPr lang="el-GR" sz="2800" dirty="0">
                          <a:solidFill>
                            <a:srgbClr val="002060"/>
                          </a:solidFill>
                          <a:latin typeface="Arial" panose="020B0604020202020204" pitchFamily="34" charset="0"/>
                          <a:cs typeface="Arial" panose="020B0604020202020204" pitchFamily="34" charset="0"/>
                        </a:rPr>
                        <a:t>12-18 </a:t>
                      </a:r>
                      <a:r>
                        <a:rPr lang="el-GR" sz="2800" baseline="0" dirty="0">
                          <a:solidFill>
                            <a:srgbClr val="002060"/>
                          </a:solidFill>
                          <a:latin typeface="Arial" panose="020B0604020202020204" pitchFamily="34" charset="0"/>
                          <a:cs typeface="Arial" panose="020B0604020202020204" pitchFamily="34" charset="0"/>
                        </a:rPr>
                        <a:t>μήνες</a:t>
                      </a:r>
                      <a:endParaRPr lang="en-US" sz="2800" b="1"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17289486"/>
                  </a:ext>
                </a:extLst>
              </a:tr>
              <a:tr h="1186895">
                <a:tc>
                  <a:txBody>
                    <a:bodyPr/>
                    <a:lstStyle/>
                    <a:p>
                      <a:r>
                        <a:rPr lang="el-GR" sz="2800" dirty="0">
                          <a:solidFill>
                            <a:srgbClr val="002060"/>
                          </a:solidFill>
                          <a:latin typeface="Arial" panose="020B0604020202020204" pitchFamily="34" charset="0"/>
                          <a:cs typeface="Arial" panose="020B0604020202020204" pitchFamily="34" charset="0"/>
                        </a:rPr>
                        <a:t>Υποψήφιος φορέας υλοποίησης</a:t>
                      </a:r>
                      <a:endParaRPr lang="en-US" sz="2800"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l-GR" sz="2800" dirty="0">
                          <a:solidFill>
                            <a:srgbClr val="002060"/>
                          </a:solidFill>
                          <a:latin typeface="Arial" panose="020B0604020202020204" pitchFamily="34" charset="0"/>
                          <a:cs typeface="Arial" panose="020B0604020202020204" pitchFamily="34" charset="0"/>
                        </a:rPr>
                        <a:t>Σαράντα οκτώ (48) μήνες λειτουργίας </a:t>
                      </a:r>
                    </a:p>
                    <a:p>
                      <a:pPr algn="ctr"/>
                      <a:r>
                        <a:rPr lang="el-GR" sz="2800" dirty="0">
                          <a:solidFill>
                            <a:srgbClr val="002060"/>
                          </a:solidFill>
                          <a:latin typeface="Arial" panose="020B0604020202020204" pitchFamily="34" charset="0"/>
                          <a:cs typeface="Arial" panose="020B0604020202020204" pitchFamily="34" charset="0"/>
                        </a:rPr>
                        <a:t>(νομικής σύστασης)</a:t>
                      </a:r>
                      <a:endParaRPr lang="en-US" sz="28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3928335"/>
                  </a:ext>
                </a:extLst>
              </a:tr>
            </a:tbl>
          </a:graphicData>
        </a:graphic>
      </p:graphicFrame>
      <p:pic>
        <p:nvPicPr>
          <p:cNvPr id="7" name="Εικόνα 6">
            <a:extLst>
              <a:ext uri="{FF2B5EF4-FFF2-40B4-BE49-F238E27FC236}">
                <a16:creationId xmlns:a16="http://schemas.microsoft.com/office/drawing/2014/main" id="{EEDD990B-3D6B-4218-9721-69C42CB57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27" y="1114089"/>
            <a:ext cx="3220392" cy="4067511"/>
          </a:xfrm>
          <a:prstGeom prst="rect">
            <a:avLst/>
          </a:prstGeom>
        </p:spPr>
      </p:pic>
    </p:spTree>
    <p:extLst>
      <p:ext uri="{BB962C8B-B14F-4D97-AF65-F5344CB8AC3E}">
        <p14:creationId xmlns:p14="http://schemas.microsoft.com/office/powerpoint/2010/main" val="338979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142400" y="2096769"/>
            <a:ext cx="6054518" cy="707886"/>
          </a:xfrm>
          <a:prstGeom prst="rect">
            <a:avLst/>
          </a:prstGeom>
          <a:noFill/>
        </p:spPr>
        <p:txBody>
          <a:bodyPr wrap="square" rtlCol="0">
            <a:spAutoFit/>
          </a:bodyPr>
          <a:lstStyle/>
          <a:p>
            <a:endParaRPr lang="el-GR" sz="4000" dirty="0">
              <a:solidFill>
                <a:srgbClr val="002060"/>
              </a:solidFill>
            </a:endParaRPr>
          </a:p>
        </p:txBody>
      </p:sp>
      <p:sp>
        <p:nvSpPr>
          <p:cNvPr id="7" name="Title 1">
            <a:extLst>
              <a:ext uri="{FF2B5EF4-FFF2-40B4-BE49-F238E27FC236}">
                <a16:creationId xmlns:a16="http://schemas.microsoft.com/office/drawing/2014/main" id="{5EF972EA-C3B5-4479-ABE1-398998F9F0BC}"/>
              </a:ext>
            </a:extLst>
          </p:cNvPr>
          <p:cNvSpPr txBox="1">
            <a:spLocks/>
          </p:cNvSpPr>
          <p:nvPr/>
        </p:nvSpPr>
        <p:spPr>
          <a:xfrm>
            <a:off x="995082" y="2067294"/>
            <a:ext cx="10475259" cy="19668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a:solidFill>
                  <a:srgbClr val="3EAF79"/>
                </a:solidFill>
                <a:latin typeface="Arial" panose="020B0604020202020204" pitchFamily="34" charset="0"/>
                <a:ea typeface="+mn-ea"/>
                <a:cs typeface="Arial" panose="020B0604020202020204" pitchFamily="34" charset="0"/>
              </a:rPr>
              <a:t>Ποιος</a:t>
            </a:r>
            <a:r>
              <a:rPr lang="el-GR" sz="4000" b="1" dirty="0">
                <a:solidFill>
                  <a:srgbClr val="002060"/>
                </a:solidFill>
                <a:latin typeface="Arial" panose="020B0604020202020204" pitchFamily="34" charset="0"/>
                <a:cs typeface="Arial" panose="020B0604020202020204" pitchFamily="34" charset="0"/>
              </a:rPr>
              <a:t> </a:t>
            </a:r>
            <a:r>
              <a:rPr lang="el-GR" sz="3600" b="1" dirty="0">
                <a:solidFill>
                  <a:srgbClr val="3EAF79"/>
                </a:solidFill>
                <a:latin typeface="Arial" panose="020B0604020202020204" pitchFamily="34" charset="0"/>
                <a:ea typeface="+mn-ea"/>
                <a:cs typeface="Arial" panose="020B0604020202020204" pitchFamily="34" charset="0"/>
              </a:rPr>
              <a:t>φορέας μπορεί να υποβάλει αίτηση;</a:t>
            </a:r>
          </a:p>
        </p:txBody>
      </p:sp>
    </p:spTree>
    <p:extLst>
      <p:ext uri="{BB962C8B-B14F-4D97-AF65-F5344CB8AC3E}">
        <p14:creationId xmlns:p14="http://schemas.microsoft.com/office/powerpoint/2010/main" val="397379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5" name="Content Placeholder 2">
            <a:extLst>
              <a:ext uri="{FF2B5EF4-FFF2-40B4-BE49-F238E27FC236}">
                <a16:creationId xmlns:a16="http://schemas.microsoft.com/office/drawing/2014/main" id="{2B076488-D1CB-4991-A17F-0E9D05F3A1E4}"/>
              </a:ext>
            </a:extLst>
          </p:cNvPr>
          <p:cNvSpPr txBox="1">
            <a:spLocks/>
          </p:cNvSpPr>
          <p:nvPr/>
        </p:nvSpPr>
        <p:spPr>
          <a:xfrm>
            <a:off x="856735" y="1691640"/>
            <a:ext cx="10651524" cy="332231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l-GR" sz="2600" dirty="0">
                <a:latin typeface="Arial" panose="020B0604020202020204" pitchFamily="34" charset="0"/>
                <a:cs typeface="Arial" panose="020B0604020202020204" pitchFamily="34" charset="0"/>
              </a:rPr>
              <a:t>Μη κερδοσκοπικές οργανώσεις με νομική υπόσταση στην Ελλάδα, οι οποίες εμπίπτουν στον εξής ορισμό: </a:t>
            </a:r>
          </a:p>
          <a:p>
            <a:pPr marL="0" indent="0" algn="just">
              <a:buFont typeface="Arial" panose="020B0604020202020204" pitchFamily="34" charset="0"/>
              <a:buNone/>
            </a:pPr>
            <a:endParaRPr lang="el-GR" sz="26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l-GR" sz="2600" i="1" dirty="0">
                <a:latin typeface="Arial" panose="020B0604020202020204" pitchFamily="34" charset="0"/>
                <a:cs typeface="Arial" panose="020B0604020202020204" pitchFamily="34" charset="0"/>
              </a:rPr>
              <a:t>«Μη κερδοσκοπικές εθελοντικές οργανώσεις που έχουν συσταθεί ως νομικά πρόσωπα, με μη εμπορικό σκοπό, ανεξάρτητες από την τοπική, περιφερειακή και κεντρική κρατική - κυβερνητική διοίκηση, δημόσιους οργανισμούς, πολιτικά κόμματα και εμπορικούς οργανισμούς. Θρησκευτικές οργανώσεις και πολιτικά κόμματα δεν θεωρούνται επιλέξιμοι υποψήφιοι».</a:t>
            </a:r>
          </a:p>
          <a:p>
            <a:endParaRPr lang="el-GR"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D0E712F-8409-4950-ABA5-1D0424A76273}"/>
              </a:ext>
            </a:extLst>
          </p:cNvPr>
          <p:cNvSpPr txBox="1">
            <a:spLocks/>
          </p:cNvSpPr>
          <p:nvPr/>
        </p:nvSpPr>
        <p:spPr>
          <a:xfrm>
            <a:off x="1375766" y="719008"/>
            <a:ext cx="9876063" cy="795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3EAF79"/>
                </a:solidFill>
                <a:latin typeface="Arial" panose="020B0604020202020204" pitchFamily="34" charset="0"/>
                <a:ea typeface="+mn-ea"/>
                <a:cs typeface="Arial" panose="020B0604020202020204" pitchFamily="34" charset="0"/>
              </a:rPr>
              <a:t>Επιλέξιμοι φορείς υλοποίησης</a:t>
            </a:r>
          </a:p>
        </p:txBody>
      </p:sp>
    </p:spTree>
    <p:extLst>
      <p:ext uri="{BB962C8B-B14F-4D97-AF65-F5344CB8AC3E}">
        <p14:creationId xmlns:p14="http://schemas.microsoft.com/office/powerpoint/2010/main" val="11369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5" name="Content Placeholder 2">
            <a:extLst>
              <a:ext uri="{FF2B5EF4-FFF2-40B4-BE49-F238E27FC236}">
                <a16:creationId xmlns:a16="http://schemas.microsoft.com/office/drawing/2014/main" id="{2B076488-D1CB-4991-A17F-0E9D05F3A1E4}"/>
              </a:ext>
            </a:extLst>
          </p:cNvPr>
          <p:cNvSpPr txBox="1">
            <a:spLocks/>
          </p:cNvSpPr>
          <p:nvPr/>
        </p:nvSpPr>
        <p:spPr>
          <a:xfrm>
            <a:off x="856735" y="1384405"/>
            <a:ext cx="10651524" cy="3670125"/>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51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l-GR" sz="5100" dirty="0">
                <a:latin typeface="Arial" panose="020B0604020202020204" pitchFamily="34" charset="0"/>
                <a:cs typeface="Arial" panose="020B0604020202020204" pitchFamily="34" charset="0"/>
              </a:rPr>
              <a:t>Σαράντα οκτώ (48) μήνες λειτουργίας της οργάνωσης από την κτήση της νομικής προσωπικότητας μέχρι τη λήξη της προθεσμίας υποβολής των αιτήσεων </a:t>
            </a:r>
          </a:p>
          <a:p>
            <a:pPr marL="0" indent="0">
              <a:buNone/>
            </a:pPr>
            <a:endParaRPr lang="el-GR" sz="5100" dirty="0">
              <a:latin typeface="Arial" panose="020B0604020202020204" pitchFamily="34" charset="0"/>
              <a:cs typeface="Arial" panose="020B0604020202020204" pitchFamily="34" charset="0"/>
            </a:endParaRPr>
          </a:p>
          <a:p>
            <a:pPr marL="0" indent="0">
              <a:buNone/>
            </a:pPr>
            <a:r>
              <a:rPr lang="el-GR" sz="5100" dirty="0">
                <a:latin typeface="Arial" panose="020B0604020202020204" pitchFamily="34" charset="0"/>
                <a:cs typeface="Arial" panose="020B0604020202020204" pitchFamily="34" charset="0"/>
                <a:sym typeface="Wingdings" panose="05000000000000000000" pitchFamily="2" charset="2"/>
              </a:rPr>
              <a:t></a:t>
            </a:r>
            <a:r>
              <a:rPr lang="el-GR" sz="5100" dirty="0">
                <a:latin typeface="Arial" panose="020B0604020202020204" pitchFamily="34" charset="0"/>
                <a:cs typeface="Arial" panose="020B0604020202020204" pitchFamily="34" charset="0"/>
              </a:rPr>
              <a:t>Μέσος όρος ετήσιου κύκλου εργασιών (συνολικά ετήσια έσοδα) των υποψήφιων φορέων για τα έτη 2018, 2019 και 2020 που να ανέρχεται τουλάχιστον σε 300.000 ευρώ</a:t>
            </a:r>
          </a:p>
          <a:p>
            <a:pPr marL="0" indent="0">
              <a:buNone/>
            </a:pPr>
            <a:endParaRPr lang="el-GR" sz="5100" dirty="0">
              <a:latin typeface="Arial" panose="020B0604020202020204" pitchFamily="34" charset="0"/>
              <a:cs typeface="Arial" panose="020B0604020202020204" pitchFamily="34" charset="0"/>
            </a:endParaRPr>
          </a:p>
          <a:p>
            <a:pPr marL="0" indent="0">
              <a:buNone/>
            </a:pPr>
            <a:r>
              <a:rPr lang="el-GR" sz="5100" dirty="0">
                <a:latin typeface="Arial" panose="020B0604020202020204" pitchFamily="34" charset="0"/>
                <a:cs typeface="Arial" panose="020B0604020202020204" pitchFamily="34" charset="0"/>
                <a:sym typeface="Wingdings" panose="05000000000000000000" pitchFamily="2" charset="2"/>
              </a:rPr>
              <a:t></a:t>
            </a:r>
            <a:r>
              <a:rPr lang="el-GR" sz="5100" dirty="0">
                <a:latin typeface="Arial" panose="020B0604020202020204" pitchFamily="34" charset="0"/>
                <a:cs typeface="Arial" panose="020B0604020202020204" pitchFamily="34" charset="0"/>
              </a:rPr>
              <a:t>Πολυετές στρατηγικό πλάνο/πλάνο εργασιών που να καλύπτει όλη τη χρονική περίοδο της επιχορήγησης από το Πρόγραμμα</a:t>
            </a:r>
          </a:p>
          <a:p>
            <a:endParaRPr lang="el-GR"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D0E712F-8409-4950-ABA5-1D0424A76273}"/>
              </a:ext>
            </a:extLst>
          </p:cNvPr>
          <p:cNvSpPr txBox="1">
            <a:spLocks/>
          </p:cNvSpPr>
          <p:nvPr/>
        </p:nvSpPr>
        <p:spPr>
          <a:xfrm>
            <a:off x="1375766" y="406202"/>
            <a:ext cx="9876063" cy="7954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3EAF79"/>
                </a:solidFill>
                <a:latin typeface="Arial" panose="020B0604020202020204" pitchFamily="34" charset="0"/>
                <a:ea typeface="+mn-ea"/>
                <a:cs typeface="Arial" panose="020B0604020202020204" pitchFamily="34" charset="0"/>
              </a:rPr>
              <a:t>Επιπλέον</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κριτήρια </a:t>
            </a:r>
            <a:r>
              <a:rPr lang="el-GR" b="1" dirty="0" err="1">
                <a:solidFill>
                  <a:srgbClr val="3EAF79"/>
                </a:solidFill>
                <a:latin typeface="Arial" panose="020B0604020202020204" pitchFamily="34" charset="0"/>
                <a:ea typeface="+mn-ea"/>
                <a:cs typeface="Arial" panose="020B0604020202020204" pitchFamily="34" charset="0"/>
              </a:rPr>
              <a:t>επιλεξιμότητας</a:t>
            </a:r>
            <a:endParaRPr lang="el-GR" b="1" dirty="0">
              <a:solidFill>
                <a:srgbClr val="3EAF79"/>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065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829"/>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itle 1">
            <a:extLst>
              <a:ext uri="{FF2B5EF4-FFF2-40B4-BE49-F238E27FC236}">
                <a16:creationId xmlns:a16="http://schemas.microsoft.com/office/drawing/2014/main" id="{760DC5CF-6758-4CC3-83B2-E86E1C3B1509}"/>
              </a:ext>
            </a:extLst>
          </p:cNvPr>
          <p:cNvSpPr txBox="1">
            <a:spLocks/>
          </p:cNvSpPr>
          <p:nvPr/>
        </p:nvSpPr>
        <p:spPr>
          <a:xfrm>
            <a:off x="1157968" y="618952"/>
            <a:ext cx="9876063" cy="10353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l-GR" b="1" dirty="0">
              <a:solidFill>
                <a:srgbClr val="002060"/>
              </a:solidFill>
              <a:latin typeface="Arial" panose="020B0604020202020204" pitchFamily="34" charset="0"/>
              <a:cs typeface="Arial" panose="020B0604020202020204" pitchFamily="34" charset="0"/>
            </a:endParaRPr>
          </a:p>
        </p:txBody>
      </p:sp>
      <p:sp>
        <p:nvSpPr>
          <p:cNvPr id="9" name="Content Placeholder 9">
            <a:extLst>
              <a:ext uri="{FF2B5EF4-FFF2-40B4-BE49-F238E27FC236}">
                <a16:creationId xmlns:a16="http://schemas.microsoft.com/office/drawing/2014/main" id="{F49EBAE5-C7FC-40B8-BE39-D0E774D0259C}"/>
              </a:ext>
            </a:extLst>
          </p:cNvPr>
          <p:cNvSpPr txBox="1">
            <a:spLocks/>
          </p:cNvSpPr>
          <p:nvPr/>
        </p:nvSpPr>
        <p:spPr>
          <a:xfrm>
            <a:off x="1083178" y="1784391"/>
            <a:ext cx="10025642" cy="3308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1AEDE4-F368-4E5F-9C2C-4A32D09B301A}"/>
              </a:ext>
            </a:extLst>
          </p:cNvPr>
          <p:cNvSpPr txBox="1"/>
          <p:nvPr/>
        </p:nvSpPr>
        <p:spPr>
          <a:xfrm>
            <a:off x="595085" y="188685"/>
            <a:ext cx="10438945" cy="4862870"/>
          </a:xfrm>
          <a:prstGeom prst="rect">
            <a:avLst/>
          </a:prstGeom>
          <a:noFill/>
        </p:spPr>
        <p:txBody>
          <a:bodyPr wrap="square" rtlCol="0">
            <a:spAutoFit/>
          </a:bodyPr>
          <a:lstStyle/>
          <a:p>
            <a:pPr algn="ctr"/>
            <a:r>
              <a:rPr lang="el-GR" sz="4400" b="1" dirty="0">
                <a:solidFill>
                  <a:srgbClr val="3EAF79"/>
                </a:solidFill>
                <a:latin typeface="Arial" panose="020B0604020202020204" pitchFamily="34" charset="0"/>
                <a:cs typeface="Arial" panose="020B0604020202020204" pitchFamily="34" charset="0"/>
              </a:rPr>
              <a:t>Προσοχή! </a:t>
            </a:r>
          </a:p>
          <a:p>
            <a:endParaRPr lang="el-GR" sz="2400" dirty="0">
              <a:solidFill>
                <a:srgbClr val="002060"/>
              </a:solidFill>
            </a:endParaRPr>
          </a:p>
          <a:p>
            <a:r>
              <a:rPr lang="el-GR" sz="3200" dirty="0">
                <a:latin typeface="Arial" panose="020B0604020202020204" pitchFamily="34" charset="0"/>
                <a:cs typeface="Arial" panose="020B0604020202020204" pitchFamily="34" charset="0"/>
                <a:sym typeface="Wingdings" panose="05000000000000000000" pitchFamily="2" charset="2"/>
              </a:rPr>
              <a:t></a:t>
            </a:r>
            <a:r>
              <a:rPr lang="el-GR" sz="3200" dirty="0">
                <a:latin typeface="Arial" panose="020B0604020202020204" pitchFamily="34" charset="0"/>
                <a:cs typeface="Arial" panose="020B0604020202020204" pitchFamily="34" charset="0"/>
              </a:rPr>
              <a:t>δεν προβλέπεται η ύπαρξη εταίρου</a:t>
            </a:r>
          </a:p>
          <a:p>
            <a:endParaRPr lang="el-GR" sz="3200" dirty="0">
              <a:latin typeface="Arial" panose="020B0604020202020204" pitchFamily="34" charset="0"/>
              <a:cs typeface="Arial" panose="020B0604020202020204" pitchFamily="34" charset="0"/>
            </a:endParaRPr>
          </a:p>
          <a:p>
            <a:r>
              <a:rPr lang="el-GR" sz="3200" dirty="0">
                <a:latin typeface="Arial" panose="020B0604020202020204" pitchFamily="34" charset="0"/>
                <a:cs typeface="Arial" panose="020B0604020202020204" pitchFamily="34" charset="0"/>
                <a:sym typeface="Wingdings" panose="05000000000000000000" pitchFamily="2" charset="2"/>
              </a:rPr>
              <a:t>τ</a:t>
            </a:r>
            <a:r>
              <a:rPr lang="el-GR" sz="3200" dirty="0">
                <a:latin typeface="Arial" panose="020B0604020202020204" pitchFamily="34" charset="0"/>
                <a:cs typeface="Arial" panose="020B0604020202020204" pitchFamily="34" charset="0"/>
              </a:rPr>
              <a:t>ο ανώτατο ποσό επιχορήγησης για κάθε επιχορηγούμενο έργο </a:t>
            </a:r>
            <a:r>
              <a:rPr lang="el-GR" sz="3200" b="1" dirty="0">
                <a:latin typeface="Arial" panose="020B0604020202020204" pitchFamily="34" charset="0"/>
                <a:cs typeface="Arial" panose="020B0604020202020204" pitchFamily="34" charset="0"/>
              </a:rPr>
              <a:t>δεν </a:t>
            </a:r>
            <a:r>
              <a:rPr lang="el-GR" sz="3200" dirty="0">
                <a:latin typeface="Arial" panose="020B0604020202020204" pitchFamily="34" charset="0"/>
                <a:cs typeface="Arial" panose="020B0604020202020204" pitchFamily="34" charset="0"/>
              </a:rPr>
              <a:t>μπορεί να ξεπεράσει το 30% του συνολικού ποσού </a:t>
            </a:r>
            <a:r>
              <a:rPr lang="el-GR" sz="3200" b="1" dirty="0">
                <a:latin typeface="Arial" panose="020B0604020202020204" pitchFamily="34" charset="0"/>
                <a:cs typeface="Arial" panose="020B0604020202020204" pitchFamily="34" charset="0"/>
              </a:rPr>
              <a:t>του μέσου όρου </a:t>
            </a:r>
            <a:r>
              <a:rPr lang="el-GR" sz="3200" dirty="0">
                <a:latin typeface="Arial" panose="020B0604020202020204" pitchFamily="34" charset="0"/>
                <a:cs typeface="Arial" panose="020B0604020202020204" pitchFamily="34" charset="0"/>
              </a:rPr>
              <a:t>του ετήσιου κύκλου εργασιών (για τα έτη 2018, 2019 και 2020)</a:t>
            </a:r>
          </a:p>
          <a:p>
            <a:endParaRPr lang="el-GR" sz="3200" dirty="0">
              <a:solidFill>
                <a:srgbClr val="002060"/>
              </a:solidFill>
              <a:latin typeface="Arial" panose="020B0604020202020204" pitchFamily="34" charset="0"/>
              <a:cs typeface="Arial" panose="020B0604020202020204" pitchFamily="34" charset="0"/>
              <a:sym typeface="Wingdings" panose="05000000000000000000" pitchFamily="2" charset="2"/>
            </a:endParaRPr>
          </a:p>
          <a:p>
            <a:endParaRPr lang="el-GR" dirty="0"/>
          </a:p>
        </p:txBody>
      </p:sp>
    </p:spTree>
    <p:extLst>
      <p:ext uri="{BB962C8B-B14F-4D97-AF65-F5344CB8AC3E}">
        <p14:creationId xmlns:p14="http://schemas.microsoft.com/office/powerpoint/2010/main" val="361112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829"/>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itle 1">
            <a:extLst>
              <a:ext uri="{FF2B5EF4-FFF2-40B4-BE49-F238E27FC236}">
                <a16:creationId xmlns:a16="http://schemas.microsoft.com/office/drawing/2014/main" id="{760DC5CF-6758-4CC3-83B2-E86E1C3B1509}"/>
              </a:ext>
            </a:extLst>
          </p:cNvPr>
          <p:cNvSpPr txBox="1">
            <a:spLocks/>
          </p:cNvSpPr>
          <p:nvPr/>
        </p:nvSpPr>
        <p:spPr>
          <a:xfrm>
            <a:off x="1157968" y="618952"/>
            <a:ext cx="9876063" cy="10353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l-GR" b="1" dirty="0">
              <a:solidFill>
                <a:srgbClr val="002060"/>
              </a:solidFill>
              <a:latin typeface="Arial" panose="020B0604020202020204" pitchFamily="34" charset="0"/>
              <a:cs typeface="Arial" panose="020B0604020202020204" pitchFamily="34" charset="0"/>
            </a:endParaRPr>
          </a:p>
        </p:txBody>
      </p:sp>
      <p:sp>
        <p:nvSpPr>
          <p:cNvPr id="9" name="Content Placeholder 9">
            <a:extLst>
              <a:ext uri="{FF2B5EF4-FFF2-40B4-BE49-F238E27FC236}">
                <a16:creationId xmlns:a16="http://schemas.microsoft.com/office/drawing/2014/main" id="{F49EBAE5-C7FC-40B8-BE39-D0E774D0259C}"/>
              </a:ext>
            </a:extLst>
          </p:cNvPr>
          <p:cNvSpPr txBox="1">
            <a:spLocks/>
          </p:cNvSpPr>
          <p:nvPr/>
        </p:nvSpPr>
        <p:spPr>
          <a:xfrm>
            <a:off x="1083178" y="1784391"/>
            <a:ext cx="10025642" cy="3308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31AEDE4-F368-4E5F-9C2C-4A32D09B301A}"/>
              </a:ext>
            </a:extLst>
          </p:cNvPr>
          <p:cNvSpPr txBox="1"/>
          <p:nvPr/>
        </p:nvSpPr>
        <p:spPr>
          <a:xfrm>
            <a:off x="595085" y="188685"/>
            <a:ext cx="10438945" cy="3508653"/>
          </a:xfrm>
          <a:prstGeom prst="rect">
            <a:avLst/>
          </a:prstGeom>
          <a:noFill/>
        </p:spPr>
        <p:txBody>
          <a:bodyPr wrap="square" rtlCol="0">
            <a:spAutoFit/>
          </a:bodyPr>
          <a:lstStyle/>
          <a:p>
            <a:pPr algn="ctr"/>
            <a:r>
              <a:rPr lang="el-GR" sz="4400" b="1" dirty="0">
                <a:solidFill>
                  <a:srgbClr val="3EAF79"/>
                </a:solidFill>
                <a:latin typeface="Arial" panose="020B0604020202020204" pitchFamily="34" charset="0"/>
                <a:cs typeface="Arial" panose="020B0604020202020204" pitchFamily="34" charset="0"/>
              </a:rPr>
              <a:t>Προσοχή! </a:t>
            </a:r>
          </a:p>
          <a:p>
            <a:endParaRPr lang="el-GR" sz="3200" dirty="0">
              <a:solidFill>
                <a:srgbClr val="002060"/>
              </a:solidFill>
              <a:latin typeface="Arial" panose="020B0604020202020204" pitchFamily="34" charset="0"/>
              <a:cs typeface="Arial" panose="020B0604020202020204" pitchFamily="34" charset="0"/>
              <a:sym typeface="Wingdings" panose="05000000000000000000" pitchFamily="2" charset="2"/>
            </a:endParaRPr>
          </a:p>
          <a:p>
            <a:r>
              <a:rPr lang="el-GR" sz="3200" dirty="0">
                <a:latin typeface="Arial" panose="020B0604020202020204" pitchFamily="34" charset="0"/>
                <a:cs typeface="Arial" panose="020B0604020202020204" pitchFamily="34" charset="0"/>
                <a:sym typeface="Wingdings" panose="05000000000000000000" pitchFamily="2" charset="2"/>
              </a:rPr>
              <a:t>δεν απαιτείται η επισύναψη αρχείου προϋπολογισμού </a:t>
            </a:r>
          </a:p>
          <a:p>
            <a:endParaRPr lang="el-GR" sz="3200" dirty="0">
              <a:latin typeface="Arial" panose="020B0604020202020204" pitchFamily="34" charset="0"/>
              <a:cs typeface="Arial" panose="020B0604020202020204" pitchFamily="34" charset="0"/>
              <a:sym typeface="Wingdings" panose="05000000000000000000" pitchFamily="2" charset="2"/>
            </a:endParaRPr>
          </a:p>
          <a:p>
            <a:r>
              <a:rPr lang="el-GR" sz="3200" dirty="0">
                <a:latin typeface="Arial" panose="020B0604020202020204" pitchFamily="34" charset="0"/>
                <a:cs typeface="Arial" panose="020B0604020202020204" pitchFamily="34" charset="0"/>
                <a:sym typeface="Wingdings" panose="05000000000000000000" pitchFamily="2" charset="2"/>
              </a:rPr>
              <a:t> όλα τα έργα θα πρέπει να έχουν ολοκληρωθεί μέχρι την 30</a:t>
            </a:r>
            <a:r>
              <a:rPr lang="el-GR" sz="3200" baseline="30000" dirty="0">
                <a:latin typeface="Arial" panose="020B0604020202020204" pitchFamily="34" charset="0"/>
                <a:cs typeface="Arial" panose="020B0604020202020204" pitchFamily="34" charset="0"/>
                <a:sym typeface="Wingdings" panose="05000000000000000000" pitchFamily="2" charset="2"/>
              </a:rPr>
              <a:t>η</a:t>
            </a:r>
            <a:r>
              <a:rPr lang="el-GR" sz="3200" dirty="0">
                <a:latin typeface="Arial" panose="020B0604020202020204" pitchFamily="34" charset="0"/>
                <a:cs typeface="Arial" panose="020B0604020202020204" pitchFamily="34" charset="0"/>
                <a:sym typeface="Wingdings" panose="05000000000000000000" pitchFamily="2" charset="2"/>
              </a:rPr>
              <a:t> Απριλίου 2024 </a:t>
            </a:r>
            <a:endParaRPr lang="el-GR" sz="3200" dirty="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1524624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itle 1">
            <a:extLst>
              <a:ext uri="{FF2B5EF4-FFF2-40B4-BE49-F238E27FC236}">
                <a16:creationId xmlns:a16="http://schemas.microsoft.com/office/drawing/2014/main" id="{760DC5CF-6758-4CC3-83B2-E86E1C3B1509}"/>
              </a:ext>
            </a:extLst>
          </p:cNvPr>
          <p:cNvSpPr txBox="1">
            <a:spLocks/>
          </p:cNvSpPr>
          <p:nvPr/>
        </p:nvSpPr>
        <p:spPr>
          <a:xfrm>
            <a:off x="836612" y="439607"/>
            <a:ext cx="9876063" cy="10353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3EAF79"/>
                </a:solidFill>
                <a:latin typeface="Arial" panose="020B0604020202020204" pitchFamily="34" charset="0"/>
                <a:ea typeface="+mn-ea"/>
                <a:cs typeface="Arial" panose="020B0604020202020204" pitchFamily="34" charset="0"/>
              </a:rPr>
              <a:t>Δικαίωμα</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συμμετοχής</a:t>
            </a:r>
          </a:p>
        </p:txBody>
      </p:sp>
      <p:sp>
        <p:nvSpPr>
          <p:cNvPr id="9" name="Content Placeholder 9">
            <a:extLst>
              <a:ext uri="{FF2B5EF4-FFF2-40B4-BE49-F238E27FC236}">
                <a16:creationId xmlns:a16="http://schemas.microsoft.com/office/drawing/2014/main" id="{F49EBAE5-C7FC-40B8-BE39-D0E774D0259C}"/>
              </a:ext>
            </a:extLst>
          </p:cNvPr>
          <p:cNvSpPr txBox="1">
            <a:spLocks/>
          </p:cNvSpPr>
          <p:nvPr/>
        </p:nvSpPr>
        <p:spPr>
          <a:xfrm>
            <a:off x="1272209" y="1301769"/>
            <a:ext cx="10025642" cy="28504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l-GR" dirty="0">
                <a:latin typeface="Arial" panose="020B0604020202020204" pitchFamily="34" charset="0"/>
                <a:cs typeface="Arial" panose="020B0604020202020204" pitchFamily="34" charset="0"/>
                <a:sym typeface="Wingdings" panose="05000000000000000000" pitchFamily="2" charset="2"/>
              </a:rPr>
              <a:t></a:t>
            </a:r>
            <a:r>
              <a:rPr lang="el-GR" dirty="0">
                <a:solidFill>
                  <a:srgbClr val="00206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Κάθε υποψήφια οργάνωση, μπορεί να υποβάλει μονάχα </a:t>
            </a:r>
            <a:r>
              <a:rPr lang="el-GR" u="sng" dirty="0">
                <a:latin typeface="Arial" panose="020B0604020202020204" pitchFamily="34" charset="0"/>
                <a:cs typeface="Arial" panose="020B0604020202020204" pitchFamily="34" charset="0"/>
              </a:rPr>
              <a:t>μία (1) αίτηση</a:t>
            </a:r>
            <a:r>
              <a:rPr lang="el-GR" dirty="0">
                <a:latin typeface="Arial" panose="020B0604020202020204" pitchFamily="34" charset="0"/>
                <a:cs typeface="Arial" panose="020B0604020202020204" pitchFamily="34" charset="0"/>
              </a:rPr>
              <a:t>, ως φορέας υλοποίησης. </a:t>
            </a: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q"/>
            </a:pPr>
            <a:endParaRPr lang="el-GR" dirty="0">
              <a:latin typeface="Arial" panose="020B0604020202020204" pitchFamily="34" charset="0"/>
              <a:cs typeface="Arial" panose="020B0604020202020204" pitchFamily="34" charset="0"/>
            </a:endParaRPr>
          </a:p>
          <a:p>
            <a:pPr marL="0" indent="0" algn="just">
              <a:buNone/>
            </a:pPr>
            <a:r>
              <a:rPr lang="el-GR" dirty="0">
                <a:latin typeface="Arial" panose="020B0604020202020204" pitchFamily="34" charset="0"/>
                <a:cs typeface="Arial" panose="020B0604020202020204" pitchFamily="34" charset="0"/>
                <a:sym typeface="Wingdings" panose="05000000000000000000" pitchFamily="2" charset="2"/>
              </a:rPr>
              <a:t> </a:t>
            </a:r>
            <a:r>
              <a:rPr lang="el-GR" dirty="0">
                <a:latin typeface="Arial" panose="020B0604020202020204" pitchFamily="34" charset="0"/>
                <a:cs typeface="Arial" panose="020B0604020202020204" pitchFamily="34" charset="0"/>
              </a:rPr>
              <a:t>Οι οργανώσεις της Κοινωνίας των Πολιτών που συμμετέχουν ως φορείς υλοποίησης ή ως εταίροι σε έργα που έχουν ήδη επιλεγεί για χρηματοδότηση μέσω οποιασδήποτε προηγούμενης πρόσκλησης του Προγράμματος Active Citizens Fund ή συμμετέχουν στην πρόσκληση των διμερών σχέσεων, διατηρούν το δικαίωμα να υποβάλουν αίτηση και να λάβουν χρηματοδότηση μέσω της παρούσας πρόσκλησης</a:t>
            </a:r>
          </a:p>
        </p:txBody>
      </p:sp>
    </p:spTree>
    <p:extLst>
      <p:ext uri="{BB962C8B-B14F-4D97-AF65-F5344CB8AC3E}">
        <p14:creationId xmlns:p14="http://schemas.microsoft.com/office/powerpoint/2010/main" val="288621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52"/>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3877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5" name="Title 1">
            <a:extLst>
              <a:ext uri="{FF2B5EF4-FFF2-40B4-BE49-F238E27FC236}">
                <a16:creationId xmlns:a16="http://schemas.microsoft.com/office/drawing/2014/main" id="{56A08502-9955-4FCD-8C30-3B97747A9482}"/>
              </a:ext>
            </a:extLst>
          </p:cNvPr>
          <p:cNvSpPr txBox="1">
            <a:spLocks/>
          </p:cNvSpPr>
          <p:nvPr/>
        </p:nvSpPr>
        <p:spPr>
          <a:xfrm>
            <a:off x="1043728" y="846451"/>
            <a:ext cx="9876063" cy="1024012"/>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7600" b="1" dirty="0">
                <a:solidFill>
                  <a:srgbClr val="3EAF79"/>
                </a:solidFill>
                <a:latin typeface="Arial" panose="020B0604020202020204" pitchFamily="34" charset="0"/>
                <a:ea typeface="+mn-ea"/>
                <a:cs typeface="Arial" panose="020B0604020202020204" pitchFamily="34" charset="0"/>
              </a:rPr>
              <a:t>Πληρωμές</a:t>
            </a:r>
          </a:p>
          <a:p>
            <a:pPr algn="ctr"/>
            <a:endParaRPr lang="el-GR" sz="9600" b="1" dirty="0">
              <a:solidFill>
                <a:srgbClr val="002060"/>
              </a:solidFill>
              <a:latin typeface="Arial" panose="020B0604020202020204" pitchFamily="34" charset="0"/>
              <a:cs typeface="Arial" panose="020B0604020202020204" pitchFamily="34" charset="0"/>
            </a:endParaRPr>
          </a:p>
          <a:p>
            <a:endParaRPr lang="el-GR" sz="12800" dirty="0">
              <a:latin typeface="Arial" panose="020B0604020202020204" pitchFamily="34" charset="0"/>
              <a:cs typeface="Arial" panose="020B0604020202020204" pitchFamily="34" charset="0"/>
            </a:endParaRPr>
          </a:p>
          <a:p>
            <a:r>
              <a:rPr lang="el-GR" sz="12800" dirty="0">
                <a:latin typeface="Arial" panose="020B0604020202020204" pitchFamily="34" charset="0"/>
                <a:cs typeface="Arial" panose="020B0604020202020204" pitchFamily="34" charset="0"/>
                <a:sym typeface="Wingdings" panose="05000000000000000000" pitchFamily="2" charset="2"/>
              </a:rPr>
              <a:t></a:t>
            </a:r>
            <a:r>
              <a:rPr lang="el-GR" sz="12800" dirty="0">
                <a:latin typeface="Arial" panose="020B0604020202020204" pitchFamily="34" charset="0"/>
                <a:cs typeface="Arial" panose="020B0604020202020204" pitchFamily="34" charset="0"/>
              </a:rPr>
              <a:t>Οι φορείς θα λάβουν το ποσό της επιχορήγησης τμηματικά, σε εξαμηνιαίες δόσεις (προκαταβολή, ενδιάμεσες πληρωμές,  τελική πληρωμή)</a:t>
            </a:r>
          </a:p>
          <a:p>
            <a:endParaRPr lang="el-GR" sz="12800" dirty="0">
              <a:latin typeface="Arial" panose="020B0604020202020204" pitchFamily="34" charset="0"/>
              <a:cs typeface="Arial" panose="020B0604020202020204" pitchFamily="34" charset="0"/>
            </a:endParaRPr>
          </a:p>
          <a:p>
            <a:r>
              <a:rPr lang="el-GR" sz="12800" dirty="0">
                <a:latin typeface="Arial" panose="020B0604020202020204" pitchFamily="34" charset="0"/>
                <a:cs typeface="Arial" panose="020B0604020202020204" pitchFamily="34" charset="0"/>
                <a:sym typeface="Wingdings" panose="05000000000000000000" pitchFamily="2" charset="2"/>
              </a:rPr>
              <a:t> </a:t>
            </a:r>
            <a:r>
              <a:rPr lang="el-GR" sz="12800" dirty="0">
                <a:latin typeface="Arial" panose="020B0604020202020204" pitchFamily="34" charset="0"/>
                <a:cs typeface="Arial" panose="020B0604020202020204" pitchFamily="34" charset="0"/>
              </a:rPr>
              <a:t>Προσκόμιση αναφορών φυσικού και οικονομικού αντικειμένου</a:t>
            </a:r>
            <a:r>
              <a:rPr lang="en-US" sz="12800" dirty="0">
                <a:latin typeface="Arial" panose="020B0604020202020204" pitchFamily="34" charset="0"/>
                <a:cs typeface="Arial" panose="020B0604020202020204" pitchFamily="34" charset="0"/>
              </a:rPr>
              <a:t> </a:t>
            </a:r>
            <a:r>
              <a:rPr lang="el-GR" sz="12800" dirty="0">
                <a:latin typeface="Arial" panose="020B0604020202020204" pitchFamily="34" charset="0"/>
                <a:cs typeface="Arial" panose="020B0604020202020204" pitchFamily="34" charset="0"/>
              </a:rPr>
              <a:t>που θα περιλαμβάνουν κατ’ ελάχιστο την τελευταία γενική ετήσια αναφορά των δράσεων και των οικονομικών στοιχείων του φορέα υλοποίησης</a:t>
            </a:r>
          </a:p>
          <a:p>
            <a:endParaRPr lang="el-GR" sz="9600" dirty="0">
              <a:solidFill>
                <a:srgbClr val="002060"/>
              </a:solidFill>
              <a:latin typeface="Arial" panose="020B0604020202020204" pitchFamily="34" charset="0"/>
              <a:cs typeface="Arial" panose="020B0604020202020204" pitchFamily="34" charset="0"/>
            </a:endParaRPr>
          </a:p>
          <a:p>
            <a:pPr algn="ctr"/>
            <a:endParaRPr lang="el-GR" sz="3600" b="1" dirty="0">
              <a:solidFill>
                <a:srgbClr val="002060"/>
              </a:solidFill>
              <a:latin typeface="Arial" panose="020B0604020202020204" pitchFamily="34" charset="0"/>
              <a:cs typeface="Arial" panose="020B0604020202020204" pitchFamily="34" charset="0"/>
            </a:endParaRPr>
          </a:p>
          <a:p>
            <a:pPr algn="ctr"/>
            <a:endParaRPr lang="el-GR" b="1" dirty="0">
              <a:solidFill>
                <a:srgbClr val="00206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6ACE5B5-7BA1-4F0F-A230-0CF505987BFE}"/>
              </a:ext>
            </a:extLst>
          </p:cNvPr>
          <p:cNvSpPr txBox="1">
            <a:spLocks/>
          </p:cNvSpPr>
          <p:nvPr/>
        </p:nvSpPr>
        <p:spPr>
          <a:xfrm>
            <a:off x="339969" y="846451"/>
            <a:ext cx="11512061" cy="4581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buFont typeface="Arial" panose="020B0604020202020204" pitchFamily="34" charset="0"/>
              <a:buNone/>
            </a:pPr>
            <a:endParaRPr lang="el-GR" sz="2400" b="1" dirty="0">
              <a:solidFill>
                <a:srgbClr val="002060"/>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l-GR" sz="1100" b="1" dirty="0">
              <a:solidFill>
                <a:srgbClr val="002060"/>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l-GR" sz="1600" dirty="0">
              <a:solidFill>
                <a:srgbClr val="002060"/>
              </a:solidFill>
            </a:endParaRPr>
          </a:p>
        </p:txBody>
      </p:sp>
    </p:spTree>
    <p:extLst>
      <p:ext uri="{BB962C8B-B14F-4D97-AF65-F5344CB8AC3E}">
        <p14:creationId xmlns:p14="http://schemas.microsoft.com/office/powerpoint/2010/main" val="425085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52"/>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3877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5" name="Title 1">
            <a:extLst>
              <a:ext uri="{FF2B5EF4-FFF2-40B4-BE49-F238E27FC236}">
                <a16:creationId xmlns:a16="http://schemas.microsoft.com/office/drawing/2014/main" id="{56A08502-9955-4FCD-8C30-3B97747A9482}"/>
              </a:ext>
            </a:extLst>
          </p:cNvPr>
          <p:cNvSpPr txBox="1">
            <a:spLocks/>
          </p:cNvSpPr>
          <p:nvPr/>
        </p:nvSpPr>
        <p:spPr>
          <a:xfrm>
            <a:off x="1157968" y="406203"/>
            <a:ext cx="9876063" cy="72164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7600" b="1" dirty="0">
                <a:solidFill>
                  <a:srgbClr val="3EAF79"/>
                </a:solidFill>
                <a:latin typeface="Arial" panose="020B0604020202020204" pitchFamily="34" charset="0"/>
                <a:ea typeface="+mn-ea"/>
                <a:cs typeface="Arial" panose="020B0604020202020204" pitchFamily="34" charset="0"/>
              </a:rPr>
              <a:t>Πληρωμές</a:t>
            </a:r>
          </a:p>
          <a:p>
            <a:endParaRPr lang="el-GR" sz="12800" dirty="0">
              <a:solidFill>
                <a:srgbClr val="002060"/>
              </a:solidFill>
              <a:latin typeface="Arial" panose="020B0604020202020204" pitchFamily="34" charset="0"/>
              <a:cs typeface="Arial" panose="020B0604020202020204" pitchFamily="34" charset="0"/>
            </a:endParaRPr>
          </a:p>
          <a:p>
            <a:r>
              <a:rPr lang="el-GR" sz="12800" dirty="0">
                <a:latin typeface="Arial" panose="020B0604020202020204" pitchFamily="34" charset="0"/>
                <a:cs typeface="Arial" panose="020B0604020202020204" pitchFamily="34" charset="0"/>
                <a:sym typeface="Wingdings" panose="05000000000000000000" pitchFamily="2" charset="2"/>
              </a:rPr>
              <a:t> </a:t>
            </a:r>
            <a:r>
              <a:rPr lang="el-GR" sz="12800" dirty="0">
                <a:latin typeface="Arial" panose="020B0604020202020204" pitchFamily="34" charset="0"/>
                <a:cs typeface="Arial" panose="020B0604020202020204" pitchFamily="34" charset="0"/>
              </a:rPr>
              <a:t>Οι φορείς δεν υποβάλλουν οικονομικές αναφορές για συγκεκριμένες δαπάνες που πραγματοποιήθηκαν στο πλαίσιο του έργου. Οι καταβολές των δόσεων δεν εξαρτώνται από τα πραγματικά έξοδα των φορέων υλοποίησης</a:t>
            </a:r>
          </a:p>
          <a:p>
            <a:endParaRPr lang="el-GR" sz="12800" dirty="0">
              <a:latin typeface="Arial" panose="020B0604020202020204" pitchFamily="34" charset="0"/>
              <a:cs typeface="Arial" panose="020B0604020202020204" pitchFamily="34" charset="0"/>
            </a:endParaRPr>
          </a:p>
          <a:p>
            <a:r>
              <a:rPr lang="el-GR" sz="12800" dirty="0">
                <a:latin typeface="Arial" panose="020B0604020202020204" pitchFamily="34" charset="0"/>
                <a:cs typeface="Arial" panose="020B0604020202020204" pitchFamily="34" charset="0"/>
                <a:sym typeface="Wingdings" panose="05000000000000000000" pitchFamily="2" charset="2"/>
              </a:rPr>
              <a:t> </a:t>
            </a:r>
            <a:r>
              <a:rPr lang="el-GR" sz="12800" dirty="0">
                <a:latin typeface="Arial" panose="020B0604020202020204" pitchFamily="34" charset="0"/>
                <a:cs typeface="Arial" panose="020B0604020202020204" pitchFamily="34" charset="0"/>
              </a:rPr>
              <a:t>Η τελική πληρωμή της επιχορήγησης του έργου θα πραγματοποιείται μετά την ολοκλήρωσή του και αφού προσκομιστεί από τον φορέα υλοποίησης έκθεση εξωτερικού ορκωτού ελεγκτή</a:t>
            </a:r>
          </a:p>
          <a:p>
            <a:pPr algn="ctr"/>
            <a:endParaRPr lang="el-GR" sz="9600" dirty="0">
              <a:solidFill>
                <a:srgbClr val="002060"/>
              </a:solidFill>
              <a:latin typeface="Arial" panose="020B0604020202020204" pitchFamily="34" charset="0"/>
              <a:cs typeface="Arial" panose="020B0604020202020204" pitchFamily="34" charset="0"/>
            </a:endParaRPr>
          </a:p>
          <a:p>
            <a:pPr algn="ctr"/>
            <a:endParaRPr lang="el-GR" sz="3600" b="1" dirty="0">
              <a:solidFill>
                <a:srgbClr val="002060"/>
              </a:solidFill>
              <a:latin typeface="Arial" panose="020B0604020202020204" pitchFamily="34" charset="0"/>
              <a:cs typeface="Arial" panose="020B0604020202020204" pitchFamily="34" charset="0"/>
            </a:endParaRPr>
          </a:p>
          <a:p>
            <a:pPr algn="ctr"/>
            <a:endParaRPr lang="el-GR" b="1" dirty="0">
              <a:solidFill>
                <a:srgbClr val="002060"/>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6ACE5B5-7BA1-4F0F-A230-0CF505987BFE}"/>
              </a:ext>
            </a:extLst>
          </p:cNvPr>
          <p:cNvSpPr txBox="1">
            <a:spLocks/>
          </p:cNvSpPr>
          <p:nvPr/>
        </p:nvSpPr>
        <p:spPr>
          <a:xfrm>
            <a:off x="339969" y="846451"/>
            <a:ext cx="11512061" cy="4581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buFont typeface="Arial" panose="020B0604020202020204" pitchFamily="34" charset="0"/>
              <a:buNone/>
            </a:pPr>
            <a:endParaRPr lang="el-GR" sz="2400" b="1" dirty="0">
              <a:solidFill>
                <a:srgbClr val="002060"/>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l-GR" sz="1100" b="1" dirty="0">
              <a:solidFill>
                <a:srgbClr val="002060"/>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l-GR" sz="1600" dirty="0">
              <a:solidFill>
                <a:srgbClr val="002060"/>
              </a:solidFill>
            </a:endParaRPr>
          </a:p>
        </p:txBody>
      </p:sp>
    </p:spTree>
    <p:extLst>
      <p:ext uri="{BB962C8B-B14F-4D97-AF65-F5344CB8AC3E}">
        <p14:creationId xmlns:p14="http://schemas.microsoft.com/office/powerpoint/2010/main" val="167291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5" name="Right Arrow 1">
            <a:extLst>
              <a:ext uri="{FF2B5EF4-FFF2-40B4-BE49-F238E27FC236}">
                <a16:creationId xmlns:a16="http://schemas.microsoft.com/office/drawing/2014/main" id="{29E9A593-2998-4F89-A8A4-A71F18317EEF}"/>
              </a:ext>
            </a:extLst>
          </p:cNvPr>
          <p:cNvSpPr/>
          <p:nvPr/>
        </p:nvSpPr>
        <p:spPr>
          <a:xfrm>
            <a:off x="519953" y="1961818"/>
            <a:ext cx="3347079" cy="231353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2000" b="1" dirty="0">
                <a:solidFill>
                  <a:srgbClr val="002060"/>
                </a:solidFill>
                <a:latin typeface="Arial" panose="020B0604020202020204" pitchFamily="34" charset="0"/>
                <a:cs typeface="Arial" panose="020B0604020202020204" pitchFamily="34" charset="0"/>
              </a:rPr>
              <a:t>Διοικητικά </a:t>
            </a:r>
          </a:p>
          <a:p>
            <a:pPr algn="ctr"/>
            <a:r>
              <a:rPr lang="el-GR" sz="2000" b="1" dirty="0">
                <a:solidFill>
                  <a:srgbClr val="002060"/>
                </a:solidFill>
                <a:latin typeface="Arial" panose="020B0604020202020204" pitchFamily="34" charset="0"/>
                <a:cs typeface="Arial" panose="020B0604020202020204" pitchFamily="34" charset="0"/>
              </a:rPr>
              <a:t>κριτήρια</a:t>
            </a:r>
          </a:p>
        </p:txBody>
      </p:sp>
      <p:sp>
        <p:nvSpPr>
          <p:cNvPr id="7" name="Right Arrow 4">
            <a:extLst>
              <a:ext uri="{FF2B5EF4-FFF2-40B4-BE49-F238E27FC236}">
                <a16:creationId xmlns:a16="http://schemas.microsoft.com/office/drawing/2014/main" id="{898D11DF-E21E-4D8C-9EF9-1BD2F2E95660}"/>
              </a:ext>
            </a:extLst>
          </p:cNvPr>
          <p:cNvSpPr/>
          <p:nvPr/>
        </p:nvSpPr>
        <p:spPr>
          <a:xfrm>
            <a:off x="4288219" y="1837301"/>
            <a:ext cx="3497686" cy="256256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solidFill>
                  <a:srgbClr val="002060"/>
                </a:solidFill>
                <a:latin typeface="Arial" panose="020B0604020202020204" pitchFamily="34" charset="0"/>
                <a:cs typeface="Arial" panose="020B0604020202020204" pitchFamily="34" charset="0"/>
              </a:rPr>
              <a:t>Κριτήρια</a:t>
            </a:r>
            <a:r>
              <a:rPr lang="el-GR" dirty="0"/>
              <a:t> </a:t>
            </a:r>
            <a:r>
              <a:rPr lang="el-GR" sz="2000" b="1" dirty="0">
                <a:solidFill>
                  <a:srgbClr val="002060"/>
                </a:solidFill>
                <a:latin typeface="Arial" panose="020B0604020202020204" pitchFamily="34" charset="0"/>
                <a:cs typeface="Arial" panose="020B0604020202020204" pitchFamily="34" charset="0"/>
              </a:rPr>
              <a:t>επιλεξιμότητας</a:t>
            </a:r>
          </a:p>
        </p:txBody>
      </p:sp>
      <p:sp>
        <p:nvSpPr>
          <p:cNvPr id="8" name="Right Arrow 5">
            <a:extLst>
              <a:ext uri="{FF2B5EF4-FFF2-40B4-BE49-F238E27FC236}">
                <a16:creationId xmlns:a16="http://schemas.microsoft.com/office/drawing/2014/main" id="{5F9BE9E6-7DD7-471B-8974-CF0F55BE0F59}"/>
              </a:ext>
            </a:extLst>
          </p:cNvPr>
          <p:cNvSpPr/>
          <p:nvPr/>
        </p:nvSpPr>
        <p:spPr>
          <a:xfrm>
            <a:off x="8305858" y="1793846"/>
            <a:ext cx="3366189" cy="256256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000" b="1" dirty="0">
                <a:solidFill>
                  <a:srgbClr val="002060"/>
                </a:solidFill>
                <a:latin typeface="Arial" panose="020B0604020202020204" pitchFamily="34" charset="0"/>
                <a:cs typeface="Arial" panose="020B0604020202020204" pitchFamily="34" charset="0"/>
              </a:rPr>
              <a:t>Κριτήρια</a:t>
            </a:r>
            <a:r>
              <a:rPr lang="el-GR" dirty="0"/>
              <a:t> </a:t>
            </a:r>
            <a:r>
              <a:rPr lang="el-GR" sz="2000" b="1" dirty="0">
                <a:solidFill>
                  <a:srgbClr val="002060"/>
                </a:solidFill>
                <a:latin typeface="Arial" panose="020B0604020202020204" pitchFamily="34" charset="0"/>
                <a:cs typeface="Arial" panose="020B0604020202020204" pitchFamily="34" charset="0"/>
              </a:rPr>
              <a:t>αξιολόγησης</a:t>
            </a:r>
          </a:p>
        </p:txBody>
      </p:sp>
      <p:sp>
        <p:nvSpPr>
          <p:cNvPr id="9" name="Title 1">
            <a:extLst>
              <a:ext uri="{FF2B5EF4-FFF2-40B4-BE49-F238E27FC236}">
                <a16:creationId xmlns:a16="http://schemas.microsoft.com/office/drawing/2014/main" id="{D4764F32-1BAD-4837-B12C-84A98619EB05}"/>
              </a:ext>
            </a:extLst>
          </p:cNvPr>
          <p:cNvSpPr txBox="1">
            <a:spLocks/>
          </p:cNvSpPr>
          <p:nvPr/>
        </p:nvSpPr>
        <p:spPr>
          <a:xfrm>
            <a:off x="519953" y="576835"/>
            <a:ext cx="10956324" cy="102006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3EAF79"/>
                </a:solidFill>
                <a:latin typeface="Arial" panose="020B0604020202020204" pitchFamily="34" charset="0"/>
                <a:ea typeface="+mn-ea"/>
                <a:cs typeface="Arial" panose="020B0604020202020204" pitchFamily="34" charset="0"/>
              </a:rPr>
              <a:t>Διαδικασία και κριτήρια</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επιλογής</a:t>
            </a:r>
          </a:p>
        </p:txBody>
      </p:sp>
    </p:spTree>
    <p:extLst>
      <p:ext uri="{BB962C8B-B14F-4D97-AF65-F5344CB8AC3E}">
        <p14:creationId xmlns:p14="http://schemas.microsoft.com/office/powerpoint/2010/main" val="362753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DE7E4C9B-E7BF-4B9E-8261-1B0818C9143E}"/>
              </a:ext>
            </a:extLst>
          </p:cNvPr>
          <p:cNvPicPr>
            <a:picLocks noChangeAspect="1"/>
          </p:cNvPicPr>
          <p:nvPr/>
        </p:nvPicPr>
        <p:blipFill>
          <a:blip r:embed="rId4"/>
          <a:stretch>
            <a:fillRect/>
          </a:stretch>
        </p:blipFill>
        <p:spPr>
          <a:xfrm>
            <a:off x="1108363" y="92364"/>
            <a:ext cx="9735127" cy="5633027"/>
          </a:xfrm>
          <a:prstGeom prst="rect">
            <a:avLst/>
          </a:prstGeom>
        </p:spPr>
      </p:pic>
    </p:spTree>
    <p:extLst>
      <p:ext uri="{BB962C8B-B14F-4D97-AF65-F5344CB8AC3E}">
        <p14:creationId xmlns:p14="http://schemas.microsoft.com/office/powerpoint/2010/main" val="2652637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itle 1">
            <a:extLst>
              <a:ext uri="{FF2B5EF4-FFF2-40B4-BE49-F238E27FC236}">
                <a16:creationId xmlns:a16="http://schemas.microsoft.com/office/drawing/2014/main" id="{0C9C8DD9-F75A-4CF6-85B3-FE7A39D367D1}"/>
              </a:ext>
            </a:extLst>
          </p:cNvPr>
          <p:cNvSpPr txBox="1">
            <a:spLocks/>
          </p:cNvSpPr>
          <p:nvPr/>
        </p:nvSpPr>
        <p:spPr>
          <a:xfrm>
            <a:off x="1093067" y="594971"/>
            <a:ext cx="9826724" cy="11310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3EAF79"/>
                </a:solidFill>
                <a:latin typeface="Arial" panose="020B0604020202020204" pitchFamily="34" charset="0"/>
                <a:ea typeface="+mn-ea"/>
                <a:cs typeface="Arial" panose="020B0604020202020204" pitchFamily="34" charset="0"/>
              </a:rPr>
              <a:t>Πώς</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υποβάλλονται</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οι</a:t>
            </a:r>
            <a:r>
              <a:rPr lang="el-GR" sz="4000" b="1" dirty="0">
                <a:solidFill>
                  <a:srgbClr val="002060"/>
                </a:solidFill>
                <a:latin typeface="Arial" panose="020B0604020202020204" pitchFamily="34" charset="0"/>
                <a:cs typeface="Arial" panose="020B0604020202020204" pitchFamily="34" charset="0"/>
              </a:rPr>
              <a:t> </a:t>
            </a:r>
            <a:r>
              <a:rPr lang="el-GR" b="1" dirty="0">
                <a:solidFill>
                  <a:srgbClr val="3EAF79"/>
                </a:solidFill>
                <a:latin typeface="Arial" panose="020B0604020202020204" pitchFamily="34" charset="0"/>
                <a:ea typeface="+mn-ea"/>
                <a:cs typeface="Arial" panose="020B0604020202020204" pitchFamily="34" charset="0"/>
              </a:rPr>
              <a:t>αιτήσεις</a:t>
            </a:r>
            <a:endParaRPr lang="el-GR" sz="40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59ABC2-C976-488E-B2BB-EE24CDF344F7}"/>
              </a:ext>
            </a:extLst>
          </p:cNvPr>
          <p:cNvSpPr txBox="1"/>
          <p:nvPr/>
        </p:nvSpPr>
        <p:spPr>
          <a:xfrm>
            <a:off x="874255" y="1444747"/>
            <a:ext cx="10264347" cy="4278094"/>
          </a:xfrm>
          <a:prstGeom prst="rect">
            <a:avLst/>
          </a:prstGeom>
          <a:noFill/>
        </p:spPr>
        <p:txBody>
          <a:bodyPr wrap="square" rtlCol="0">
            <a:spAutoFit/>
          </a:bodyPr>
          <a:lstStyle/>
          <a:p>
            <a:pPr algn="just"/>
            <a:r>
              <a:rPr lang="el-GR" sz="2800" dirty="0">
                <a:latin typeface="Arial" panose="020B0604020202020204" pitchFamily="34" charset="0"/>
                <a:cs typeface="Arial" panose="020B0604020202020204" pitchFamily="34" charset="0"/>
                <a:sym typeface="Wingdings" panose="05000000000000000000" pitchFamily="2" charset="2"/>
              </a:rPr>
              <a:t> </a:t>
            </a:r>
            <a:r>
              <a:rPr lang="el-GR" sz="2800" dirty="0">
                <a:latin typeface="Arial" panose="020B0604020202020204" pitchFamily="34" charset="0"/>
                <a:cs typeface="Arial" panose="020B0604020202020204" pitchFamily="34" charset="0"/>
              </a:rPr>
              <a:t>Υποβολή αιτήσεων: </a:t>
            </a:r>
          </a:p>
          <a:p>
            <a:pPr marL="355600" algn="just"/>
            <a:r>
              <a:rPr lang="el-GR" sz="2800" dirty="0">
                <a:latin typeface="Arial" panose="020B0604020202020204" pitchFamily="34" charset="0"/>
                <a:cs typeface="Arial" panose="020B0604020202020204" pitchFamily="34" charset="0"/>
              </a:rPr>
              <a:t>μέσω της ηλεκτρονικής πλατφόρμας του προγράμματος</a:t>
            </a:r>
          </a:p>
          <a:p>
            <a:pPr marL="342900" indent="-342900" algn="just">
              <a:buFont typeface="Wingdings" panose="05000000000000000000" pitchFamily="2" charset="2"/>
              <a:buChar char="q"/>
            </a:pPr>
            <a:endParaRPr lang="el-GR" sz="2800" dirty="0">
              <a:latin typeface="Arial" panose="020B0604020202020204" pitchFamily="34" charset="0"/>
              <a:cs typeface="Arial" panose="020B0604020202020204" pitchFamily="34" charset="0"/>
            </a:endParaRPr>
          </a:p>
          <a:p>
            <a:pPr algn="just"/>
            <a:r>
              <a:rPr lang="el-GR" sz="2800" dirty="0">
                <a:latin typeface="Arial" panose="020B0604020202020204" pitchFamily="34" charset="0"/>
                <a:cs typeface="Arial" panose="020B0604020202020204" pitchFamily="34" charset="0"/>
                <a:sym typeface="Wingdings" panose="05000000000000000000" pitchFamily="2" charset="2"/>
              </a:rPr>
              <a:t> </a:t>
            </a:r>
            <a:r>
              <a:rPr lang="el-GR" sz="2800" dirty="0">
                <a:latin typeface="Arial" panose="020B0604020202020204" pitchFamily="34" charset="0"/>
                <a:cs typeface="Arial" panose="020B0604020202020204" pitchFamily="34" charset="0"/>
              </a:rPr>
              <a:t>Προθεσμία υποβολής αιτήσεων: </a:t>
            </a:r>
            <a:r>
              <a:rPr lang="el-GR" sz="2800" b="1" dirty="0">
                <a:latin typeface="Arial" panose="020B0604020202020204" pitchFamily="34" charset="0"/>
                <a:cs typeface="Arial" panose="020B0604020202020204" pitchFamily="34" charset="0"/>
              </a:rPr>
              <a:t>15</a:t>
            </a:r>
            <a:r>
              <a:rPr lang="el-GR" sz="2800" b="1" baseline="30000" dirty="0">
                <a:latin typeface="Arial" panose="020B0604020202020204" pitchFamily="34" charset="0"/>
                <a:cs typeface="Arial" panose="020B0604020202020204" pitchFamily="34" charset="0"/>
              </a:rPr>
              <a:t>η</a:t>
            </a:r>
            <a:r>
              <a:rPr lang="el-GR" sz="2800" b="1" dirty="0">
                <a:latin typeface="Arial" panose="020B0604020202020204" pitchFamily="34" charset="0"/>
                <a:cs typeface="Arial" panose="020B0604020202020204" pitchFamily="34" charset="0"/>
              </a:rPr>
              <a:t> Φεβρουαρίου 2022 (23:59</a:t>
            </a:r>
            <a:r>
              <a:rPr lang="en-US" sz="2800" b="1" dirty="0">
                <a:latin typeface="Arial" panose="020B0604020202020204" pitchFamily="34" charset="0"/>
                <a:cs typeface="Arial" panose="020B0604020202020204" pitchFamily="34" charset="0"/>
              </a:rPr>
              <a:t> EET</a:t>
            </a:r>
            <a:r>
              <a:rPr lang="el-GR" sz="2800" b="1"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endParaRPr lang="el-GR" sz="2800" b="1" dirty="0">
              <a:latin typeface="Arial" panose="020B0604020202020204" pitchFamily="34" charset="0"/>
              <a:cs typeface="Arial" panose="020B0604020202020204" pitchFamily="34" charset="0"/>
            </a:endParaRPr>
          </a:p>
          <a:p>
            <a:pPr algn="just"/>
            <a:r>
              <a:rPr lang="el-GR" sz="2800" dirty="0">
                <a:latin typeface="Arial" panose="020B0604020202020204" pitchFamily="34" charset="0"/>
                <a:cs typeface="Arial" panose="020B0604020202020204" pitchFamily="34" charset="0"/>
                <a:sym typeface="Wingdings" panose="05000000000000000000" pitchFamily="2" charset="2"/>
              </a:rPr>
              <a:t> </a:t>
            </a:r>
            <a:r>
              <a:rPr lang="el-GR" sz="2800" dirty="0">
                <a:latin typeface="Arial" panose="020B0604020202020204" pitchFamily="34" charset="0"/>
                <a:cs typeface="Arial" panose="020B0604020202020204" pitchFamily="34" charset="0"/>
              </a:rPr>
              <a:t>Ερωτήσεις αποστέλλονται στον Διαχειριστή Επιχορήγησης το αργότερο δέκα (10) εργάσιμες ημέρες πριν τη λήξη της προθεσμίας και μόνο μέσω </a:t>
            </a:r>
            <a:r>
              <a:rPr lang="en-US" sz="2800" dirty="0">
                <a:latin typeface="Arial" panose="020B0604020202020204" pitchFamily="34" charset="0"/>
                <a:cs typeface="Arial" panose="020B0604020202020204" pitchFamily="34" charset="0"/>
              </a:rPr>
              <a:t>e-mail.</a:t>
            </a:r>
            <a:r>
              <a:rPr lang="el-GR" sz="28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Ø"/>
            </a:pPr>
            <a:endParaRPr lang="el-G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11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076445" y="772419"/>
            <a:ext cx="9640541" cy="4401205"/>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Στοιχεία</a:t>
            </a:r>
            <a:r>
              <a:rPr lang="el-GR" sz="3600" b="1" dirty="0">
                <a:solidFill>
                  <a:srgbClr val="002060"/>
                </a:solidFill>
                <a:latin typeface="Arial" panose="020B0604020202020204" pitchFamily="34" charset="0"/>
                <a:cs typeface="Arial" panose="020B0604020202020204" pitchFamily="34" charset="0"/>
              </a:rPr>
              <a:t> </a:t>
            </a:r>
            <a:r>
              <a:rPr lang="el-GR" sz="4400" b="1" dirty="0">
                <a:solidFill>
                  <a:srgbClr val="3EAF79"/>
                </a:solidFill>
                <a:latin typeface="Arial" panose="020B0604020202020204" pitchFamily="34" charset="0"/>
                <a:cs typeface="Arial" panose="020B0604020202020204" pitchFamily="34" charset="0"/>
              </a:rPr>
              <a:t>επικοινωνίας:</a:t>
            </a:r>
          </a:p>
          <a:p>
            <a:endParaRPr lang="el-GR" sz="2000" dirty="0">
              <a:solidFill>
                <a:srgbClr val="002060"/>
              </a:solidFill>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Για την πρόσκληση ενδιαφέροντος </a:t>
            </a:r>
          </a:p>
          <a:p>
            <a:r>
              <a:rPr lang="el-GR" sz="2800" b="1" dirty="0">
                <a:latin typeface="Arial" panose="020B0604020202020204" pitchFamily="34" charset="0"/>
                <a:cs typeface="Arial" panose="020B0604020202020204" pitchFamily="34" charset="0"/>
              </a:rPr>
              <a:t>«</a:t>
            </a:r>
            <a:r>
              <a:rPr lang="el-GR" sz="2800" b="1" dirty="0" err="1">
                <a:latin typeface="Arial" panose="020B0604020202020204" pitchFamily="34" charset="0"/>
                <a:cs typeface="Arial" panose="020B0604020202020204" pitchFamily="34" charset="0"/>
              </a:rPr>
              <a:t>Οργανωσιακές</a:t>
            </a:r>
            <a:r>
              <a:rPr lang="el-GR" sz="2800" b="1" dirty="0">
                <a:latin typeface="Arial" panose="020B0604020202020204" pitchFamily="34" charset="0"/>
                <a:cs typeface="Arial" panose="020B0604020202020204" pitchFamily="34" charset="0"/>
              </a:rPr>
              <a:t> Επιχορηγήσεις για τη Στρατηγική Ανάπτυξη των Οργανώσεων της </a:t>
            </a:r>
            <a:r>
              <a:rPr lang="el-GR" sz="2800" b="1" dirty="0" err="1">
                <a:latin typeface="Arial" panose="020B0604020202020204" pitchFamily="34" charset="0"/>
                <a:cs typeface="Arial" panose="020B0604020202020204" pitchFamily="34" charset="0"/>
              </a:rPr>
              <a:t>ΚτΠ</a:t>
            </a:r>
            <a:r>
              <a:rPr lang="el-GR" sz="2800" b="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endParaRPr lang="el-GR" sz="2800" b="1" dirty="0">
              <a:latin typeface="Arial" panose="020B0604020202020204" pitchFamily="34" charset="0"/>
              <a:cs typeface="Arial" panose="020B0604020202020204" pitchFamily="34" charset="0"/>
            </a:endParaRPr>
          </a:p>
          <a:p>
            <a:endParaRPr lang="el-GR" sz="2800" b="1" dirty="0">
              <a:latin typeface="Arial" panose="020B0604020202020204" pitchFamily="34" charset="0"/>
              <a:cs typeface="Arial" panose="020B0604020202020204" pitchFamily="34" charset="0"/>
            </a:endParaRPr>
          </a:p>
          <a:p>
            <a:r>
              <a:rPr lang="el-GR" sz="2800" dirty="0">
                <a:latin typeface="Arial" panose="020B0604020202020204" pitchFamily="34" charset="0"/>
                <a:cs typeface="Arial" panose="020B0604020202020204" pitchFamily="34" charset="0"/>
              </a:rPr>
              <a:t>Σοφία Ζαχαράκη, Διαχειρίστρια Προγραμμάτων </a:t>
            </a:r>
          </a:p>
          <a:p>
            <a:r>
              <a:rPr lang="en-US" sz="2800" dirty="0">
                <a:latin typeface="Arial" panose="020B0604020202020204" pitchFamily="34" charset="0"/>
                <a:cs typeface="Arial" panose="020B0604020202020204" pitchFamily="34" charset="0"/>
              </a:rPr>
              <a:t>E</a:t>
            </a:r>
            <a:r>
              <a:rPr lang="el-GR"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mail</a:t>
            </a:r>
            <a:r>
              <a:rPr lang="el-GR"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hlinkClick r:id="rId4"/>
              </a:rPr>
              <a:t>szacharaki@bodossaki.gr</a:t>
            </a:r>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32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442"/>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2209" y="527840"/>
            <a:ext cx="9640541" cy="1046440"/>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Βασικά σημεία της αίτησης…..</a:t>
            </a:r>
          </a:p>
          <a:p>
            <a:endParaRPr lang="el-GR" sz="1800" dirty="0">
              <a:effectLst/>
              <a:latin typeface="Times New Roman" panose="02020603050405020304" pitchFamily="18" charset="0"/>
              <a:ea typeface="Calibri" panose="020F0502020204030204" pitchFamily="34" charset="0"/>
            </a:endParaRPr>
          </a:p>
        </p:txBody>
      </p:sp>
      <p:pic>
        <p:nvPicPr>
          <p:cNvPr id="11" name="Εικόνα 10">
            <a:extLst>
              <a:ext uri="{FF2B5EF4-FFF2-40B4-BE49-F238E27FC236}">
                <a16:creationId xmlns:a16="http://schemas.microsoft.com/office/drawing/2014/main" id="{AAA7EB22-D7BD-4960-987E-8279BBA9B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4974" y="1202268"/>
            <a:ext cx="6671733" cy="3977886"/>
          </a:xfrm>
          <a:prstGeom prst="rect">
            <a:avLst/>
          </a:prstGeom>
        </p:spPr>
      </p:pic>
    </p:spTree>
    <p:extLst>
      <p:ext uri="{BB962C8B-B14F-4D97-AF65-F5344CB8AC3E}">
        <p14:creationId xmlns:p14="http://schemas.microsoft.com/office/powerpoint/2010/main" val="4013205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0DCFB-913A-4B4A-8C99-768A29FB8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3" name="TextBox 2">
            <a:extLst>
              <a:ext uri="{FF2B5EF4-FFF2-40B4-BE49-F238E27FC236}">
                <a16:creationId xmlns:a16="http://schemas.microsoft.com/office/drawing/2014/main" id="{B1168E44-60B1-4AB1-B4F1-A9BBEA876376}"/>
              </a:ext>
            </a:extLst>
          </p:cNvPr>
          <p:cNvSpPr txBox="1"/>
          <p:nvPr/>
        </p:nvSpPr>
        <p:spPr>
          <a:xfrm>
            <a:off x="538989" y="348692"/>
            <a:ext cx="10568763" cy="5139869"/>
          </a:xfrm>
          <a:prstGeom prst="rect">
            <a:avLst/>
          </a:prstGeom>
          <a:noFill/>
        </p:spPr>
        <p:txBody>
          <a:bodyPr wrap="square" rtlCol="0">
            <a:spAutoFit/>
          </a:bodyPr>
          <a:lstStyle/>
          <a:p>
            <a:r>
              <a:rPr lang="el-GR" sz="4000" b="1" dirty="0">
                <a:solidFill>
                  <a:srgbClr val="3EAF79"/>
                </a:solidFill>
                <a:latin typeface="Arial" panose="020B0604020202020204" pitchFamily="34" charset="0"/>
                <a:cs typeface="Arial" panose="020B0604020202020204" pitchFamily="34" charset="0"/>
              </a:rPr>
              <a:t>Η αίτηση χωρίζεται</a:t>
            </a:r>
            <a:r>
              <a:rPr lang="el-GR" sz="4000" b="1" dirty="0">
                <a:solidFill>
                  <a:srgbClr val="002060"/>
                </a:solidFill>
                <a:latin typeface="Arial" panose="020B0604020202020204" pitchFamily="34" charset="0"/>
                <a:cs typeface="Arial" panose="020B0604020202020204" pitchFamily="34" charset="0"/>
              </a:rPr>
              <a:t> </a:t>
            </a:r>
            <a:r>
              <a:rPr lang="el-GR" sz="4000" b="1" dirty="0">
                <a:solidFill>
                  <a:srgbClr val="3EAF79"/>
                </a:solidFill>
                <a:latin typeface="Arial" panose="020B0604020202020204" pitchFamily="34" charset="0"/>
                <a:cs typeface="Arial" panose="020B0604020202020204" pitchFamily="34" charset="0"/>
              </a:rPr>
              <a:t>σε 3 διακριτά κομμάτια</a:t>
            </a:r>
          </a:p>
          <a:p>
            <a:endParaRPr lang="el-GR" sz="3600" dirty="0">
              <a:solidFill>
                <a:srgbClr val="002060"/>
              </a:solidFill>
              <a:latin typeface="Arial" panose="020B0604020202020204" pitchFamily="34" charset="0"/>
              <a:cs typeface="Arial" panose="020B0604020202020204" pitchFamily="34" charset="0"/>
            </a:endParaRPr>
          </a:p>
          <a:p>
            <a:r>
              <a:rPr lang="el-GR" sz="3600" dirty="0">
                <a:latin typeface="Arial" panose="020B0604020202020204" pitchFamily="34" charset="0"/>
                <a:cs typeface="Arial" panose="020B0604020202020204" pitchFamily="34" charset="0"/>
                <a:sym typeface="Wingdings" panose="05000000000000000000" pitchFamily="2" charset="2"/>
              </a:rPr>
              <a:t> </a:t>
            </a:r>
            <a:r>
              <a:rPr lang="el-GR" sz="3600" dirty="0">
                <a:latin typeface="Arial" panose="020B0604020202020204" pitchFamily="34" charset="0"/>
                <a:cs typeface="Arial" panose="020B0604020202020204" pitchFamily="34" charset="0"/>
              </a:rPr>
              <a:t>Στις βασικές πληροφορίες της αίτησης</a:t>
            </a:r>
          </a:p>
          <a:p>
            <a:endParaRPr lang="el-GR" sz="3600" dirty="0">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l-GR" sz="3600" dirty="0">
                <a:latin typeface="Arial" panose="020B0604020202020204" pitchFamily="34" charset="0"/>
                <a:cs typeface="Arial" panose="020B0604020202020204" pitchFamily="34" charset="0"/>
              </a:rPr>
              <a:t>Στις πληροφορίες για τον υποψήφιο φορέα υλοποίησης</a:t>
            </a:r>
          </a:p>
          <a:p>
            <a:pPr marL="571500" indent="-571500">
              <a:buFont typeface="Wingdings" panose="05000000000000000000" pitchFamily="2" charset="2"/>
              <a:buChar char="ü"/>
            </a:pPr>
            <a:endParaRPr lang="el-GR" sz="3600" dirty="0">
              <a:latin typeface="Arial" panose="020B0604020202020204" pitchFamily="34" charset="0"/>
              <a:cs typeface="Arial" panose="020B0604020202020204" pitchFamily="34" charset="0"/>
            </a:endParaRPr>
          </a:p>
          <a:p>
            <a:r>
              <a:rPr lang="el-GR" sz="3600" dirty="0">
                <a:latin typeface="Arial" panose="020B0604020202020204" pitchFamily="34" charset="0"/>
                <a:cs typeface="Arial" panose="020B0604020202020204" pitchFamily="34" charset="0"/>
                <a:sym typeface="Wingdings" panose="05000000000000000000" pitchFamily="2" charset="2"/>
              </a:rPr>
              <a:t> </a:t>
            </a:r>
            <a:r>
              <a:rPr lang="el-GR" sz="3600" dirty="0">
                <a:latin typeface="Arial" panose="020B0604020202020204" pitchFamily="34" charset="0"/>
                <a:cs typeface="Arial" panose="020B0604020202020204" pitchFamily="34" charset="0"/>
              </a:rPr>
              <a:t>Στις πληροφορίες για το στρατηγικό πλάνο/πλάνο εργασιών</a:t>
            </a:r>
          </a:p>
        </p:txBody>
      </p:sp>
    </p:spTree>
    <p:extLst>
      <p:ext uri="{BB962C8B-B14F-4D97-AF65-F5344CB8AC3E}">
        <p14:creationId xmlns:p14="http://schemas.microsoft.com/office/powerpoint/2010/main" val="184465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653144" y="660847"/>
            <a:ext cx="10702244" cy="4893647"/>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1.1 </a:t>
            </a:r>
            <a:r>
              <a:rPr lang="el-GR" sz="4400" b="1" dirty="0">
                <a:latin typeface="Arial" panose="020B0604020202020204" pitchFamily="34" charset="0"/>
                <a:cs typeface="Arial" panose="020B0604020202020204" pitchFamily="34" charset="0"/>
              </a:rPr>
              <a:t>Περίληψη του έργου στα Ελληνικά </a:t>
            </a:r>
          </a:p>
          <a:p>
            <a:r>
              <a:rPr lang="el-GR" sz="4400" b="1" dirty="0">
                <a:latin typeface="Arial" panose="020B0604020202020204" pitchFamily="34" charset="0"/>
                <a:cs typeface="Arial" panose="020B0604020202020204" pitchFamily="34" charset="0"/>
              </a:rPr>
              <a:t>(μέχρι 2000 χαρακτήρες) </a:t>
            </a:r>
          </a:p>
          <a:p>
            <a:pPr algn="just"/>
            <a:r>
              <a:rPr lang="el-GR"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l-GR" sz="3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l-GR" sz="3200" dirty="0">
                <a:effectLst/>
                <a:latin typeface="Arial" panose="020B0604020202020204" pitchFamily="34" charset="0"/>
                <a:ea typeface="Calibri" panose="020F0502020204030204" pitchFamily="34" charset="0"/>
                <a:cs typeface="Arial" panose="020B0604020202020204" pitchFamily="34" charset="0"/>
              </a:rPr>
              <a:t>Αναφέρετε τον τρόπο με τον οποίο η επιχορήγηση θα συμβάλει στην επίτευξη του πολυετούς στρατηγικού </a:t>
            </a:r>
            <a:r>
              <a:rPr lang="el-GR" sz="3200" dirty="0">
                <a:latin typeface="Arial" panose="020B0604020202020204" pitchFamily="34" charset="0"/>
                <a:ea typeface="Calibri" panose="020F0502020204030204" pitchFamily="34" charset="0"/>
                <a:cs typeface="Arial" panose="020B0604020202020204" pitchFamily="34" charset="0"/>
              </a:rPr>
              <a:t>σας</a:t>
            </a:r>
            <a:r>
              <a:rPr lang="el-GR" sz="3200" dirty="0">
                <a:effectLst/>
                <a:latin typeface="Arial" panose="020B0604020202020204" pitchFamily="34" charset="0"/>
                <a:ea typeface="Calibri" panose="020F0502020204030204" pitchFamily="34" charset="0"/>
                <a:cs typeface="Arial" panose="020B0604020202020204" pitchFamily="34" charset="0"/>
              </a:rPr>
              <a:t> πλάνου/πλάνου εργασιών, στην </a:t>
            </a:r>
            <a:r>
              <a:rPr lang="el-GR" sz="3200" dirty="0" err="1">
                <a:effectLst/>
                <a:latin typeface="Arial" panose="020B0604020202020204" pitchFamily="34" charset="0"/>
                <a:ea typeface="Calibri" panose="020F0502020204030204" pitchFamily="34" charset="0"/>
                <a:cs typeface="Arial" panose="020B0604020202020204" pitchFamily="34" charset="0"/>
              </a:rPr>
              <a:t>οργανωσιακή</a:t>
            </a:r>
            <a:r>
              <a:rPr lang="el-GR" sz="3200" dirty="0">
                <a:effectLst/>
                <a:latin typeface="Arial" panose="020B0604020202020204" pitchFamily="34" charset="0"/>
                <a:ea typeface="Calibri" panose="020F0502020204030204" pitchFamily="34" charset="0"/>
                <a:cs typeface="Arial" panose="020B0604020202020204" pitchFamily="34" charset="0"/>
              </a:rPr>
              <a:t> ανάπτυξη και στην βιωσιμότητα του φορέα, και στην επίτευξη ενός ή περισσοτέρων από τα προσδοκώμενα αποτελέσματα του προγράμματος Active </a:t>
            </a:r>
            <a:r>
              <a:rPr lang="el-GR" sz="3200" dirty="0" err="1">
                <a:effectLst/>
                <a:latin typeface="Arial" panose="020B0604020202020204" pitchFamily="34" charset="0"/>
                <a:ea typeface="Calibri" panose="020F0502020204030204" pitchFamily="34" charset="0"/>
                <a:cs typeface="Arial" panose="020B0604020202020204" pitchFamily="34" charset="0"/>
              </a:rPr>
              <a:t>citizens</a:t>
            </a:r>
            <a:r>
              <a:rPr lang="el-GR" sz="3200" dirty="0">
                <a:effectLst/>
                <a:latin typeface="Arial" panose="020B0604020202020204" pitchFamily="34" charset="0"/>
                <a:ea typeface="Calibri" panose="020F0502020204030204" pitchFamily="34" charset="0"/>
                <a:cs typeface="Arial" panose="020B0604020202020204" pitchFamily="34" charset="0"/>
              </a:rPr>
              <a:t> </a:t>
            </a:r>
            <a:r>
              <a:rPr lang="el-GR" sz="3200" dirty="0" err="1">
                <a:effectLst/>
                <a:latin typeface="Arial" panose="020B0604020202020204" pitchFamily="34" charset="0"/>
                <a:ea typeface="Calibri" panose="020F0502020204030204" pitchFamily="34" charset="0"/>
                <a:cs typeface="Arial" panose="020B0604020202020204" pitchFamily="34" charset="0"/>
              </a:rPr>
              <a:t>fund</a:t>
            </a:r>
            <a:r>
              <a:rPr lang="el-GR" sz="32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19827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076445" y="772419"/>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AF12637-E5C0-4912-B049-46FEA521D20E}"/>
              </a:ext>
            </a:extLst>
          </p:cNvPr>
          <p:cNvSpPr txBox="1"/>
          <p:nvPr/>
        </p:nvSpPr>
        <p:spPr>
          <a:xfrm>
            <a:off x="487680" y="1341974"/>
            <a:ext cx="11399520" cy="2246769"/>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2.7</a:t>
            </a:r>
            <a:r>
              <a:rPr lang="el-GR" sz="3200" b="1" dirty="0">
                <a:effectLst/>
                <a:latin typeface="Arial" panose="020B0604020202020204" pitchFamily="34" charset="0"/>
                <a:ea typeface="Calibri" panose="020F0502020204030204" pitchFamily="34" charset="0"/>
                <a:cs typeface="Arial" panose="020B0604020202020204" pitchFamily="34" charset="0"/>
              </a:rPr>
              <a:t> Περιγράψτε σύντομα πώς </a:t>
            </a:r>
            <a:r>
              <a:rPr lang="en-US" sz="3200" b="1" dirty="0">
                <a:effectLst/>
                <a:latin typeface="Arial" panose="020B0604020202020204" pitchFamily="34" charset="0"/>
                <a:ea typeface="Calibri" panose="020F0502020204030204" pitchFamily="34" charset="0"/>
                <a:cs typeface="Arial" panose="020B0604020202020204" pitchFamily="34" charset="0"/>
              </a:rPr>
              <a:t>o</a:t>
            </a:r>
            <a:r>
              <a:rPr lang="el-GR" sz="3200" b="1" dirty="0">
                <a:effectLst/>
                <a:latin typeface="Arial" panose="020B0604020202020204" pitchFamily="34" charset="0"/>
                <a:ea typeface="Calibri" panose="020F0502020204030204" pitchFamily="34" charset="0"/>
                <a:cs typeface="Arial" panose="020B0604020202020204" pitchFamily="34" charset="0"/>
              </a:rPr>
              <a:t> φορέας  έχει κατάλληλη διοικητική ικανότητα και απαιτούμενη τεχνογνωσία να υλοποιήσει το πολυετές στρατηγικό πλάνο/πλάνο εργασιών</a:t>
            </a:r>
            <a:r>
              <a:rPr lang="el-GR" sz="32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95735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DA6C00-24AA-4361-B3A6-60A17352E378}"/>
              </a:ext>
            </a:extLst>
          </p:cNvPr>
          <p:cNvSpPr txBox="1"/>
          <p:nvPr/>
        </p:nvSpPr>
        <p:spPr>
          <a:xfrm>
            <a:off x="228600" y="824062"/>
            <a:ext cx="11310846" cy="3724096"/>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2.9</a:t>
            </a:r>
            <a:r>
              <a:rPr lang="el-GR" sz="3200" b="1" dirty="0">
                <a:effectLst/>
                <a:latin typeface="Arial" panose="020B0604020202020204" pitchFamily="34" charset="0"/>
                <a:ea typeface="Calibri" panose="020F0502020204030204" pitchFamily="34" charset="0"/>
                <a:cs typeface="Arial" panose="020B0604020202020204" pitchFamily="34" charset="0"/>
              </a:rPr>
              <a:t> Περιγράψτε πώς ο φορέας διασφαλίζει τη διαφάνεια στη λειτουργία του, αναφέροντας ποιες πληροφορίες είναι διαθέσιμες σχετικά με τις οικονομικές αναφορές, τις αναφορές δράσεων της οργάνωσης και τα μέλη των διοικητικών και εκτελεστικών οργάνων και πού αυτές είναι δημοσιευμένες (παρακαλώ παραθέστε συνδέσμους ιστοσελίδων όπου απαιτείται).</a:t>
            </a:r>
          </a:p>
        </p:txBody>
      </p:sp>
    </p:spTree>
    <p:extLst>
      <p:ext uri="{BB962C8B-B14F-4D97-AF65-F5344CB8AC3E}">
        <p14:creationId xmlns:p14="http://schemas.microsoft.com/office/powerpoint/2010/main" val="2848517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99"/>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DA6C00-24AA-4361-B3A6-60A17352E378}"/>
              </a:ext>
            </a:extLst>
          </p:cNvPr>
          <p:cNvSpPr txBox="1"/>
          <p:nvPr/>
        </p:nvSpPr>
        <p:spPr>
          <a:xfrm>
            <a:off x="602392" y="1249642"/>
            <a:ext cx="11345767" cy="2431435"/>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3.1</a:t>
            </a:r>
            <a:r>
              <a:rPr lang="el-GR" sz="3600" b="1" dirty="0">
                <a:effectLst/>
                <a:latin typeface="Arial" panose="020B0604020202020204" pitchFamily="34" charset="0"/>
                <a:ea typeface="Calibri" panose="020F0502020204030204" pitchFamily="34" charset="0"/>
                <a:cs typeface="Arial" panose="020B0604020202020204" pitchFamily="34" charset="0"/>
              </a:rPr>
              <a:t> Περιγράψτε με συντομία τους στόχους και τις δράσεις του πολυετούς στρατηγικού πλάνου/πλάνου εργασιών και πώς η επιχορήγηση θα συμβάλει στην επίτευξη και την υλοποίησή τους </a:t>
            </a:r>
          </a:p>
        </p:txBody>
      </p:sp>
    </p:spTree>
    <p:extLst>
      <p:ext uri="{BB962C8B-B14F-4D97-AF65-F5344CB8AC3E}">
        <p14:creationId xmlns:p14="http://schemas.microsoft.com/office/powerpoint/2010/main" val="266442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411E38-3BFF-4CCB-AFEF-6365536C0680}"/>
              </a:ext>
            </a:extLst>
          </p:cNvPr>
          <p:cNvSpPr txBox="1"/>
          <p:nvPr/>
        </p:nvSpPr>
        <p:spPr>
          <a:xfrm>
            <a:off x="1132115" y="1530319"/>
            <a:ext cx="9787676" cy="2246769"/>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3.2</a:t>
            </a:r>
            <a:r>
              <a:rPr lang="el-GR"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l-GR" sz="3200" b="1" dirty="0">
                <a:effectLst/>
                <a:latin typeface="Arial" panose="020B0604020202020204" pitchFamily="34" charset="0"/>
                <a:ea typeface="Calibri" panose="020F0502020204030204" pitchFamily="34" charset="0"/>
                <a:cs typeface="Arial" panose="020B0604020202020204" pitchFamily="34" charset="0"/>
              </a:rPr>
              <a:t>Περιγράψτε πώς η υλοποίηση του </a:t>
            </a:r>
            <a:r>
              <a:rPr lang="el-GR" sz="3200" b="1" dirty="0">
                <a:latin typeface="Arial" panose="020B0604020202020204" pitchFamily="34" charset="0"/>
                <a:cs typeface="Arial" panose="020B0604020202020204" pitchFamily="34" charset="0"/>
              </a:rPr>
              <a:t>στρατηγικού</a:t>
            </a:r>
            <a:r>
              <a:rPr lang="el-GR" sz="3200" b="1" dirty="0">
                <a:effectLst/>
                <a:latin typeface="Arial" panose="020B0604020202020204" pitchFamily="34" charset="0"/>
                <a:ea typeface="Calibri" panose="020F0502020204030204" pitchFamily="34" charset="0"/>
                <a:cs typeface="Arial" panose="020B0604020202020204" pitchFamily="34" charset="0"/>
              </a:rPr>
              <a:t> τους πλάνου/πλάνου εργασιών θα συμβάλει στην </a:t>
            </a:r>
            <a:r>
              <a:rPr lang="el-GR" sz="3200" b="1" dirty="0" err="1">
                <a:effectLst/>
                <a:latin typeface="Arial" panose="020B0604020202020204" pitchFamily="34" charset="0"/>
                <a:ea typeface="Calibri" panose="020F0502020204030204" pitchFamily="34" charset="0"/>
                <a:cs typeface="Arial" panose="020B0604020202020204" pitchFamily="34" charset="0"/>
              </a:rPr>
              <a:t>οργανωσιακή</a:t>
            </a:r>
            <a:r>
              <a:rPr lang="el-GR" sz="3200" b="1" dirty="0">
                <a:effectLst/>
                <a:latin typeface="Arial" panose="020B0604020202020204" pitchFamily="34" charset="0"/>
                <a:ea typeface="Calibri" panose="020F0502020204030204" pitchFamily="34" charset="0"/>
                <a:cs typeface="Arial" panose="020B0604020202020204" pitchFamily="34" charset="0"/>
              </a:rPr>
              <a:t> ανάπτυξη του φορέα </a:t>
            </a:r>
          </a:p>
        </p:txBody>
      </p:sp>
    </p:spTree>
    <p:extLst>
      <p:ext uri="{BB962C8B-B14F-4D97-AF65-F5344CB8AC3E}">
        <p14:creationId xmlns:p14="http://schemas.microsoft.com/office/powerpoint/2010/main" val="47600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411E38-3BFF-4CCB-AFEF-6365536C0680}"/>
              </a:ext>
            </a:extLst>
          </p:cNvPr>
          <p:cNvSpPr txBox="1"/>
          <p:nvPr/>
        </p:nvSpPr>
        <p:spPr>
          <a:xfrm>
            <a:off x="836612" y="1603585"/>
            <a:ext cx="10837228" cy="1754326"/>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3.3</a:t>
            </a:r>
            <a:r>
              <a:rPr lang="el-GR"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l-GR" sz="3200" b="1" dirty="0">
                <a:effectLst/>
                <a:latin typeface="Arial" panose="020B0604020202020204" pitchFamily="34" charset="0"/>
                <a:ea typeface="Calibri" panose="020F0502020204030204" pitchFamily="34" charset="0"/>
                <a:cs typeface="Arial" panose="020B0604020202020204" pitchFamily="34" charset="0"/>
              </a:rPr>
              <a:t>Περιγράψτε πώς η υλοποίηση του πολυετούς στρατηγικού πλάνου/πλάνου εργασιών συμβάλλει στη μακροπρόθεσμη βιωσιμότητα του φορέα </a:t>
            </a:r>
          </a:p>
        </p:txBody>
      </p:sp>
    </p:spTree>
    <p:extLst>
      <p:ext uri="{BB962C8B-B14F-4D97-AF65-F5344CB8AC3E}">
        <p14:creationId xmlns:p14="http://schemas.microsoft.com/office/powerpoint/2010/main" val="52209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1816"/>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2E162710-A291-4E35-9EB5-47E367953788}"/>
              </a:ext>
            </a:extLst>
          </p:cNvPr>
          <p:cNvPicPr>
            <a:picLocks noChangeAspect="1"/>
          </p:cNvPicPr>
          <p:nvPr/>
        </p:nvPicPr>
        <p:blipFill>
          <a:blip r:embed="rId4"/>
          <a:stretch>
            <a:fillRect/>
          </a:stretch>
        </p:blipFill>
        <p:spPr>
          <a:xfrm>
            <a:off x="1272209" y="406203"/>
            <a:ext cx="8033583" cy="5006306"/>
          </a:xfrm>
          <a:prstGeom prst="rect">
            <a:avLst/>
          </a:prstGeom>
        </p:spPr>
      </p:pic>
    </p:spTree>
    <p:extLst>
      <p:ext uri="{BB962C8B-B14F-4D97-AF65-F5344CB8AC3E}">
        <p14:creationId xmlns:p14="http://schemas.microsoft.com/office/powerpoint/2010/main" val="323307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411E38-3BFF-4CCB-AFEF-6365536C0680}"/>
              </a:ext>
            </a:extLst>
          </p:cNvPr>
          <p:cNvSpPr txBox="1"/>
          <p:nvPr/>
        </p:nvSpPr>
        <p:spPr>
          <a:xfrm>
            <a:off x="836612" y="1639403"/>
            <a:ext cx="10669588" cy="2246769"/>
          </a:xfrm>
          <a:prstGeom prst="rect">
            <a:avLst/>
          </a:prstGeom>
          <a:noFill/>
        </p:spPr>
        <p:txBody>
          <a:bodyPr wrap="square">
            <a:spAutoFit/>
          </a:bodyPr>
          <a:lstStyle/>
          <a:p>
            <a:r>
              <a:rPr lang="el-GR" sz="4400" b="1" dirty="0">
                <a:solidFill>
                  <a:srgbClr val="3EAF79"/>
                </a:solidFill>
                <a:latin typeface="Arial" panose="020B0604020202020204" pitchFamily="34" charset="0"/>
                <a:cs typeface="Arial" panose="020B0604020202020204" pitchFamily="34" charset="0"/>
              </a:rPr>
              <a:t>3.4</a:t>
            </a:r>
            <a:r>
              <a:rPr lang="el-GR" sz="3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l-GR" sz="3200" b="1" dirty="0">
                <a:effectLst/>
                <a:latin typeface="Arial" panose="020B0604020202020204" pitchFamily="34" charset="0"/>
                <a:ea typeface="Calibri" panose="020F0502020204030204" pitchFamily="34" charset="0"/>
                <a:cs typeface="Arial" panose="020B0604020202020204" pitchFamily="34" charset="0"/>
              </a:rPr>
              <a:t>Περιγράψετε πώς η υλοποίηση του στρατηγικού πλάνου/πλάνου εργασιών θα συμβάλει στην επίτευξη ενός ή περισσοτέρων από τα προσδοκώμενα αποτελέσματα του προγράμματος </a:t>
            </a:r>
            <a:r>
              <a:rPr lang="en-US" sz="3200" b="1" dirty="0">
                <a:effectLst/>
                <a:latin typeface="Arial" panose="020B0604020202020204" pitchFamily="34" charset="0"/>
                <a:ea typeface="Calibri" panose="020F0502020204030204" pitchFamily="34" charset="0"/>
                <a:cs typeface="Arial" panose="020B0604020202020204" pitchFamily="34" charset="0"/>
              </a:rPr>
              <a:t>Active citizens fund </a:t>
            </a:r>
            <a:endParaRPr lang="el-GR" sz="3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70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602"/>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289561" y="0"/>
            <a:ext cx="11902439" cy="5570756"/>
          </a:xfrm>
          <a:prstGeom prst="rect">
            <a:avLst/>
          </a:prstGeom>
          <a:noFill/>
        </p:spPr>
        <p:txBody>
          <a:bodyPr wrap="square" rtlCol="0">
            <a:spAutoFit/>
          </a:bodyPr>
          <a:lstStyle/>
          <a:p>
            <a:r>
              <a:rPr lang="el-GR" sz="3200" b="1" dirty="0">
                <a:solidFill>
                  <a:srgbClr val="3EAF79"/>
                </a:solidFill>
                <a:latin typeface="Arial" panose="020B0604020202020204" pitchFamily="34" charset="0"/>
                <a:cs typeface="Arial" panose="020B0604020202020204" pitchFamily="34" charset="0"/>
              </a:rPr>
              <a:t>Για να θεωρηθεί πλήρες το πολυετές στρατηγικό πλάνο/πλάνο εργασιών, θα πρέπει να περιλαμβάνει τουλάχιστον τα παρακάτω:</a:t>
            </a:r>
          </a:p>
          <a:p>
            <a:endParaRPr lang="el-GR" sz="2000" dirty="0"/>
          </a:p>
          <a:p>
            <a:pPr marL="457200" indent="-457200">
              <a:buFont typeface="Wingdings" panose="05000000000000000000" pitchFamily="2" charset="2"/>
              <a:buChar char="ü"/>
            </a:pPr>
            <a:r>
              <a:rPr lang="el-GR" sz="3000" dirty="0">
                <a:latin typeface="Arial" panose="020B0604020202020204" pitchFamily="34" charset="0"/>
                <a:cs typeface="Arial" panose="020B0604020202020204" pitchFamily="34" charset="0"/>
              </a:rPr>
              <a:t>Το όραμα, την αποστολή και τις αξίες του οργανισμού </a:t>
            </a:r>
          </a:p>
          <a:p>
            <a:pPr marL="457200" indent="-457200">
              <a:buFont typeface="Wingdings" panose="05000000000000000000" pitchFamily="2" charset="2"/>
              <a:buChar char="ü"/>
            </a:pPr>
            <a:r>
              <a:rPr lang="el-GR" sz="3000" dirty="0">
                <a:latin typeface="Arial" panose="020B0604020202020204" pitchFamily="34" charset="0"/>
                <a:cs typeface="Arial" panose="020B0604020202020204" pitchFamily="34" charset="0"/>
              </a:rPr>
              <a:t>Περιγραφή της παρούσας κατάστασης </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Τους στόχους που πρόκειται να επιτευχθούν</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Τη στρατηγική για την επίτευξη αυτών των στόχων </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Τις προγραμματισμένες δράσεις του οργανισμού </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Τους κινδύνους/προκλήσεις και τη στρατηγική αντιμετώπισής τους </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Τους απαιτούμενους πόρους (ανθρώπινοι, οικονομικοί </a:t>
            </a:r>
            <a:r>
              <a:rPr lang="el-GR" sz="3000" dirty="0" err="1">
                <a:latin typeface="Arial" panose="020B0604020202020204" pitchFamily="34" charset="0"/>
                <a:cs typeface="Arial" panose="020B0604020202020204" pitchFamily="34" charset="0"/>
              </a:rPr>
              <a:t>κτλ</a:t>
            </a:r>
            <a:r>
              <a:rPr lang="el-GR" sz="3000" dirty="0">
                <a:latin typeface="Arial" panose="020B0604020202020204" pitchFamily="34" charset="0"/>
                <a:cs typeface="Arial" panose="020B0604020202020204" pitchFamily="34" charset="0"/>
              </a:rPr>
              <a:t>) </a:t>
            </a:r>
          </a:p>
          <a:p>
            <a:r>
              <a:rPr lang="el-GR" sz="3000" dirty="0">
                <a:latin typeface="Arial" panose="020B0604020202020204" pitchFamily="34" charset="0"/>
                <a:cs typeface="Arial" panose="020B0604020202020204" pitchFamily="34" charset="0"/>
                <a:sym typeface="Wingdings" panose="05000000000000000000" pitchFamily="2" charset="2"/>
              </a:rPr>
              <a:t></a:t>
            </a:r>
            <a:r>
              <a:rPr lang="el-GR" sz="3000" dirty="0">
                <a:latin typeface="Arial" panose="020B0604020202020204" pitchFamily="34" charset="0"/>
                <a:cs typeface="Arial" panose="020B0604020202020204" pitchFamily="34" charset="0"/>
              </a:rPr>
              <a:t> Μετρήσιμους στόχους και δείκτες απόδοση</a:t>
            </a:r>
          </a:p>
        </p:txBody>
      </p:sp>
    </p:spTree>
    <p:extLst>
      <p:ext uri="{BB962C8B-B14F-4D97-AF65-F5344CB8AC3E}">
        <p14:creationId xmlns:p14="http://schemas.microsoft.com/office/powerpoint/2010/main" val="251974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111610" y="1834418"/>
            <a:ext cx="9640541" cy="1077218"/>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r>
              <a:rPr lang="el-GR" sz="4400" b="1" dirty="0">
                <a:solidFill>
                  <a:srgbClr val="3EAF79"/>
                </a:solidFill>
                <a:latin typeface="Arial" panose="020B0604020202020204" pitchFamily="34" charset="0"/>
                <a:cs typeface="Arial" panose="020B0604020202020204" pitchFamily="34" charset="0"/>
              </a:rPr>
              <a:t>Πώς να υποβάλετε την αίτησή σας</a:t>
            </a:r>
          </a:p>
        </p:txBody>
      </p:sp>
    </p:spTree>
    <p:extLst>
      <p:ext uri="{BB962C8B-B14F-4D97-AF65-F5344CB8AC3E}">
        <p14:creationId xmlns:p14="http://schemas.microsoft.com/office/powerpoint/2010/main" val="175573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180725" y="187917"/>
            <a:ext cx="9517755" cy="175432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r>
              <a:rPr lang="el-GR" sz="4400" b="1" dirty="0">
                <a:solidFill>
                  <a:srgbClr val="3EAF79"/>
                </a:solidFill>
                <a:latin typeface="Arial" panose="020B0604020202020204" pitchFamily="34" charset="0"/>
                <a:cs typeface="Arial" panose="020B0604020202020204" pitchFamily="34" charset="0"/>
              </a:rPr>
              <a:t>1. Επισκεφτείτε την ιστοσελίδα του Προγράμματος </a:t>
            </a:r>
            <a:r>
              <a:rPr lang="en-US" sz="2000" dirty="0">
                <a:latin typeface="Arial" panose="020B0604020202020204" pitchFamily="34" charset="0"/>
                <a:cs typeface="Arial" panose="020B0604020202020204" pitchFamily="34" charset="0"/>
                <a:hlinkClick r:id="rId4"/>
              </a:rPr>
              <a:t>https://www.activecitizensfund.gr/</a:t>
            </a:r>
            <a:r>
              <a:rPr lang="el-GR" sz="2000" dirty="0">
                <a:latin typeface="Arial" panose="020B0604020202020204" pitchFamily="34" charset="0"/>
                <a:cs typeface="Arial" panose="020B0604020202020204" pitchFamily="34" charset="0"/>
              </a:rPr>
              <a:t> </a:t>
            </a:r>
          </a:p>
        </p:txBody>
      </p:sp>
      <p:pic>
        <p:nvPicPr>
          <p:cNvPr id="8" name="Content Placeholder 3">
            <a:extLst>
              <a:ext uri="{FF2B5EF4-FFF2-40B4-BE49-F238E27FC236}">
                <a16:creationId xmlns:a16="http://schemas.microsoft.com/office/drawing/2014/main" id="{FB6FE87C-C397-41A0-B368-9DFD49CDF9D3}"/>
              </a:ext>
            </a:extLst>
          </p:cNvPr>
          <p:cNvPicPr>
            <a:picLocks/>
          </p:cNvPicPr>
          <p:nvPr/>
        </p:nvPicPr>
        <p:blipFill>
          <a:blip r:embed="rId5"/>
          <a:stretch>
            <a:fillRect/>
          </a:stretch>
        </p:blipFill>
        <p:spPr>
          <a:xfrm>
            <a:off x="1635529" y="2065406"/>
            <a:ext cx="8690450" cy="3338657"/>
          </a:xfrm>
          <a:prstGeom prst="rect">
            <a:avLst/>
          </a:prstGeom>
        </p:spPr>
      </p:pic>
    </p:spTree>
    <p:extLst>
      <p:ext uri="{BB962C8B-B14F-4D97-AF65-F5344CB8AC3E}">
        <p14:creationId xmlns:p14="http://schemas.microsoft.com/office/powerpoint/2010/main" val="3039584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442638" y="620173"/>
            <a:ext cx="10477153" cy="769441"/>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2. Επιλέξτε το </a:t>
            </a:r>
            <a:r>
              <a:rPr lang="en-US" sz="4400" b="1" dirty="0">
                <a:solidFill>
                  <a:srgbClr val="3EAF79"/>
                </a:solidFill>
                <a:latin typeface="Arial" panose="020B0604020202020204" pitchFamily="34" charset="0"/>
                <a:cs typeface="Arial" panose="020B0604020202020204" pitchFamily="34" charset="0"/>
              </a:rPr>
              <a:t>tab</a:t>
            </a:r>
            <a:r>
              <a:rPr lang="el-GR" sz="4400" b="1" dirty="0">
                <a:solidFill>
                  <a:srgbClr val="3EAF79"/>
                </a:solidFill>
                <a:latin typeface="Arial" panose="020B0604020202020204" pitchFamily="34" charset="0"/>
                <a:cs typeface="Arial" panose="020B0604020202020204" pitchFamily="34" charset="0"/>
              </a:rPr>
              <a:t> «Προσκλήσεις </a:t>
            </a:r>
            <a:r>
              <a:rPr lang="en-US" sz="4400" b="1" dirty="0" err="1">
                <a:solidFill>
                  <a:srgbClr val="3EAF79"/>
                </a:solidFill>
                <a:latin typeface="Arial" panose="020B0604020202020204" pitchFamily="34" charset="0"/>
                <a:cs typeface="Arial" panose="020B0604020202020204" pitchFamily="34" charset="0"/>
              </a:rPr>
              <a:t>Acf</a:t>
            </a:r>
            <a:r>
              <a:rPr lang="el-GR" sz="4400" b="1" dirty="0">
                <a:solidFill>
                  <a:srgbClr val="3EAF79"/>
                </a:solidFill>
                <a:latin typeface="Arial" panose="020B0604020202020204" pitchFamily="34" charset="0"/>
                <a:cs typeface="Arial" panose="020B0604020202020204" pitchFamily="34" charset="0"/>
              </a:rPr>
              <a:t>»</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598F1A2C-A38B-401C-A6CF-A20FD78F7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208" y="1655868"/>
            <a:ext cx="7674964" cy="3565567"/>
          </a:xfrm>
          <a:prstGeom prst="rect">
            <a:avLst/>
          </a:prstGeom>
        </p:spPr>
      </p:pic>
      <p:sp>
        <p:nvSpPr>
          <p:cNvPr id="8" name="Left Arrow 4">
            <a:extLst>
              <a:ext uri="{FF2B5EF4-FFF2-40B4-BE49-F238E27FC236}">
                <a16:creationId xmlns:a16="http://schemas.microsoft.com/office/drawing/2014/main" id="{3A64D5E8-6189-4824-B0DB-4B2B98CDDB4F}"/>
              </a:ext>
            </a:extLst>
          </p:cNvPr>
          <p:cNvSpPr/>
          <p:nvPr/>
        </p:nvSpPr>
        <p:spPr>
          <a:xfrm>
            <a:off x="5331690" y="2412336"/>
            <a:ext cx="1528619"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Tree>
    <p:extLst>
      <p:ext uri="{BB962C8B-B14F-4D97-AF65-F5344CB8AC3E}">
        <p14:creationId xmlns:p14="http://schemas.microsoft.com/office/powerpoint/2010/main" val="31342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11"/>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673768" y="328753"/>
            <a:ext cx="11325727" cy="769441"/>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3. Κατεβάστε</a:t>
            </a:r>
            <a:r>
              <a:rPr lang="en-US" sz="4400" b="1" dirty="0">
                <a:solidFill>
                  <a:srgbClr val="3EAF79"/>
                </a:solidFill>
                <a:latin typeface="Arial" panose="020B0604020202020204" pitchFamily="34" charset="0"/>
                <a:cs typeface="Arial" panose="020B0604020202020204" pitchFamily="34" charset="0"/>
              </a:rPr>
              <a:t> &amp;</a:t>
            </a:r>
            <a:r>
              <a:rPr lang="el-GR" sz="4400" b="1" dirty="0">
                <a:solidFill>
                  <a:srgbClr val="3EAF79"/>
                </a:solidFill>
                <a:latin typeface="Arial" panose="020B0604020202020204" pitchFamily="34" charset="0"/>
                <a:cs typeface="Arial" panose="020B0604020202020204" pitchFamily="34" charset="0"/>
              </a:rPr>
              <a:t> συμπληρώστε την αίτηση</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8AF78C69-9907-4236-83DE-571389C50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40" y="1737206"/>
            <a:ext cx="9009089" cy="3747541"/>
          </a:xfrm>
          <a:prstGeom prst="rect">
            <a:avLst/>
          </a:prstGeom>
        </p:spPr>
      </p:pic>
      <p:sp>
        <p:nvSpPr>
          <p:cNvPr id="8" name="Left Arrow 4">
            <a:extLst>
              <a:ext uri="{FF2B5EF4-FFF2-40B4-BE49-F238E27FC236}">
                <a16:creationId xmlns:a16="http://schemas.microsoft.com/office/drawing/2014/main" id="{9E7CB39D-BD4B-40E7-A02A-0208273E9B76}"/>
              </a:ext>
            </a:extLst>
          </p:cNvPr>
          <p:cNvSpPr/>
          <p:nvPr/>
        </p:nvSpPr>
        <p:spPr>
          <a:xfrm>
            <a:off x="9489150" y="3606197"/>
            <a:ext cx="1528619"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2208584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411480" y="824062"/>
            <a:ext cx="11491762" cy="3539430"/>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4. Συγκεντρώστε τα απαιτούμενα δικαιολογητικά σε ηλεκτρονική μορφή</a:t>
            </a:r>
            <a:endParaRPr lang="en-US" sz="4400" b="1" dirty="0">
              <a:solidFill>
                <a:srgbClr val="3EAF79"/>
              </a:solidFill>
              <a:latin typeface="Arial" panose="020B0604020202020204" pitchFamily="34" charset="0"/>
              <a:cs typeface="Arial" panose="020B0604020202020204" pitchFamily="34" charset="0"/>
            </a:endParaRPr>
          </a:p>
          <a:p>
            <a:r>
              <a:rPr lang="el-GR" sz="2000" dirty="0">
                <a:latin typeface="Arial" panose="020B0604020202020204" pitchFamily="34" charset="0"/>
                <a:cs typeface="Arial" panose="020B0604020202020204" pitchFamily="34" charset="0"/>
              </a:rPr>
              <a:t>	</a:t>
            </a:r>
          </a:p>
          <a:p>
            <a:r>
              <a:rPr lang="el-GR" sz="3200" dirty="0"/>
              <a:t>Θα πρέπει τα αρχεία να είναι αριθμημένα και με σωστό τίτλο ο οποίος θα περιλαμβάνει την ονομασία του οργανισμού που αφορούν (</a:t>
            </a:r>
            <a:r>
              <a:rPr lang="el-GR" sz="3200" dirty="0" err="1"/>
              <a:t>π.χ</a:t>
            </a:r>
            <a:r>
              <a:rPr lang="el-GR" sz="3200" dirty="0"/>
              <a:t> «1. Καταστατικό – Όνομα Οργάνωσης») </a:t>
            </a:r>
          </a:p>
          <a:p>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334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081"/>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836612" y="177259"/>
            <a:ext cx="10597702" cy="769441"/>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5. Κάντε </a:t>
            </a:r>
            <a:r>
              <a:rPr lang="en-US" sz="4400" b="1" dirty="0">
                <a:solidFill>
                  <a:srgbClr val="3EAF79"/>
                </a:solidFill>
                <a:latin typeface="Arial" panose="020B0604020202020204" pitchFamily="34" charset="0"/>
                <a:cs typeface="Arial" panose="020B0604020202020204" pitchFamily="34" charset="0"/>
              </a:rPr>
              <a:t>click</a:t>
            </a:r>
            <a:r>
              <a:rPr lang="el-GR" sz="4400" b="1" dirty="0">
                <a:solidFill>
                  <a:srgbClr val="3EAF79"/>
                </a:solidFill>
                <a:latin typeface="Arial" panose="020B0604020202020204" pitchFamily="34" charset="0"/>
                <a:cs typeface="Arial" panose="020B0604020202020204" pitchFamily="34" charset="0"/>
              </a:rPr>
              <a:t> στο «Υποβολή Αίτησης»</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0C696A7F-50F3-49EA-AACC-3BEB876C1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84" y="1175645"/>
            <a:ext cx="10676628" cy="4280276"/>
          </a:xfrm>
          <a:prstGeom prst="rect">
            <a:avLst/>
          </a:prstGeom>
        </p:spPr>
      </p:pic>
      <p:sp>
        <p:nvSpPr>
          <p:cNvPr id="10" name="Left Arrow 4">
            <a:extLst>
              <a:ext uri="{FF2B5EF4-FFF2-40B4-BE49-F238E27FC236}">
                <a16:creationId xmlns:a16="http://schemas.microsoft.com/office/drawing/2014/main" id="{6F368CB2-616E-48B6-9D14-D43E6CC1CB67}"/>
              </a:ext>
            </a:extLst>
          </p:cNvPr>
          <p:cNvSpPr/>
          <p:nvPr/>
        </p:nvSpPr>
        <p:spPr>
          <a:xfrm>
            <a:off x="8623343" y="2347084"/>
            <a:ext cx="1528619"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124423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0" y="138025"/>
            <a:ext cx="12192000" cy="1446550"/>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6. Κάντε </a:t>
            </a:r>
            <a:r>
              <a:rPr lang="en-US" sz="4400" b="1" dirty="0">
                <a:solidFill>
                  <a:srgbClr val="3EAF79"/>
                </a:solidFill>
                <a:latin typeface="Arial" panose="020B0604020202020204" pitchFamily="34" charset="0"/>
                <a:cs typeface="Arial" panose="020B0604020202020204" pitchFamily="34" charset="0"/>
              </a:rPr>
              <a:t>click</a:t>
            </a:r>
            <a:r>
              <a:rPr lang="el-GR" sz="4400" b="1" dirty="0">
                <a:solidFill>
                  <a:srgbClr val="3EAF79"/>
                </a:solidFill>
                <a:latin typeface="Arial" panose="020B0604020202020204" pitchFamily="34" charset="0"/>
                <a:cs typeface="Arial" panose="020B0604020202020204" pitchFamily="34" charset="0"/>
              </a:rPr>
              <a:t> στην Αίτηση για την Πρόσκληση</a:t>
            </a:r>
          </a:p>
        </p:txBody>
      </p:sp>
      <p:pic>
        <p:nvPicPr>
          <p:cNvPr id="12" name="Εικόνα 11">
            <a:extLst>
              <a:ext uri="{FF2B5EF4-FFF2-40B4-BE49-F238E27FC236}">
                <a16:creationId xmlns:a16="http://schemas.microsoft.com/office/drawing/2014/main" id="{A16DDEBE-7811-40BE-A459-0E82BB79B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982" y="1529398"/>
            <a:ext cx="10083180" cy="3906437"/>
          </a:xfrm>
          <a:prstGeom prst="rect">
            <a:avLst/>
          </a:prstGeom>
        </p:spPr>
      </p:pic>
      <p:sp>
        <p:nvSpPr>
          <p:cNvPr id="13" name="Left Arrow 4">
            <a:extLst>
              <a:ext uri="{FF2B5EF4-FFF2-40B4-BE49-F238E27FC236}">
                <a16:creationId xmlns:a16="http://schemas.microsoft.com/office/drawing/2014/main" id="{02F7E8A0-881A-4F6A-83BB-A14963A41169}"/>
              </a:ext>
            </a:extLst>
          </p:cNvPr>
          <p:cNvSpPr/>
          <p:nvPr/>
        </p:nvSpPr>
        <p:spPr>
          <a:xfrm rot="10800000">
            <a:off x="2306319" y="4624078"/>
            <a:ext cx="1172930"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2915235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ABD8DAA-AB6A-46D8-B121-FBC73CD05A47}"/>
              </a:ext>
            </a:extLst>
          </p:cNvPr>
          <p:cNvSpPr txBox="1"/>
          <p:nvPr/>
        </p:nvSpPr>
        <p:spPr>
          <a:xfrm>
            <a:off x="731520" y="430467"/>
            <a:ext cx="9464040" cy="1446550"/>
          </a:xfrm>
          <a:prstGeom prst="rect">
            <a:avLst/>
          </a:prstGeom>
          <a:noFill/>
        </p:spPr>
        <p:txBody>
          <a:bodyPr wrap="square">
            <a:spAutoFit/>
          </a:bodyPr>
          <a:lstStyle/>
          <a:p>
            <a:r>
              <a:rPr lang="en-US" sz="4400" b="1" dirty="0">
                <a:solidFill>
                  <a:srgbClr val="3EAF79"/>
                </a:solidFill>
                <a:latin typeface="Arial" panose="020B0604020202020204" pitchFamily="34" charset="0"/>
                <a:cs typeface="Arial" panose="020B0604020202020204" pitchFamily="34" charset="0"/>
              </a:rPr>
              <a:t>7</a:t>
            </a:r>
            <a:r>
              <a:rPr lang="el-GR" sz="4400" b="1" dirty="0">
                <a:solidFill>
                  <a:srgbClr val="3EAF79"/>
                </a:solidFill>
                <a:latin typeface="Arial" panose="020B0604020202020204" pitchFamily="34" charset="0"/>
                <a:cs typeface="Arial" panose="020B0604020202020204" pitchFamily="34" charset="0"/>
              </a:rPr>
              <a:t>. Δημιουργήστε λογαριασμό στην πλατφόρμα</a:t>
            </a:r>
          </a:p>
        </p:txBody>
      </p:sp>
      <p:pic>
        <p:nvPicPr>
          <p:cNvPr id="9" name="Content Placeholder 3">
            <a:extLst>
              <a:ext uri="{FF2B5EF4-FFF2-40B4-BE49-F238E27FC236}">
                <a16:creationId xmlns:a16="http://schemas.microsoft.com/office/drawing/2014/main" id="{F649F75E-CC5B-4521-B783-3BE0FC8E8C42}"/>
              </a:ext>
            </a:extLst>
          </p:cNvPr>
          <p:cNvPicPr>
            <a:picLocks/>
          </p:cNvPicPr>
          <p:nvPr/>
        </p:nvPicPr>
        <p:blipFill>
          <a:blip r:embed="rId4"/>
          <a:stretch>
            <a:fillRect/>
          </a:stretch>
        </p:blipFill>
        <p:spPr>
          <a:xfrm>
            <a:off x="1600314" y="1901280"/>
            <a:ext cx="5530736" cy="3597275"/>
          </a:xfrm>
          <a:prstGeom prst="rect">
            <a:avLst/>
          </a:prstGeom>
        </p:spPr>
      </p:pic>
      <p:sp>
        <p:nvSpPr>
          <p:cNvPr id="11" name="Left Arrow 4">
            <a:extLst>
              <a:ext uri="{FF2B5EF4-FFF2-40B4-BE49-F238E27FC236}">
                <a16:creationId xmlns:a16="http://schemas.microsoft.com/office/drawing/2014/main" id="{63EFDFFB-4C53-4EA4-9FED-0A5FCA9FCF38}"/>
              </a:ext>
            </a:extLst>
          </p:cNvPr>
          <p:cNvSpPr/>
          <p:nvPr/>
        </p:nvSpPr>
        <p:spPr>
          <a:xfrm>
            <a:off x="9042773" y="2981790"/>
            <a:ext cx="1548913"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57435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6C1893C8-4518-41D3-9715-FB5B755B9B47}"/>
              </a:ext>
            </a:extLst>
          </p:cNvPr>
          <p:cNvPicPr>
            <a:picLocks noChangeAspect="1"/>
          </p:cNvPicPr>
          <p:nvPr/>
        </p:nvPicPr>
        <p:blipFill>
          <a:blip r:embed="rId4"/>
          <a:stretch>
            <a:fillRect/>
          </a:stretch>
        </p:blipFill>
        <p:spPr>
          <a:xfrm>
            <a:off x="1272210" y="554182"/>
            <a:ext cx="7872054" cy="5227781"/>
          </a:xfrm>
          <a:prstGeom prst="rect">
            <a:avLst/>
          </a:prstGeom>
        </p:spPr>
      </p:pic>
    </p:spTree>
    <p:extLst>
      <p:ext uri="{BB962C8B-B14F-4D97-AF65-F5344CB8AC3E}">
        <p14:creationId xmlns:p14="http://schemas.microsoft.com/office/powerpoint/2010/main" val="4025234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435597" y="175048"/>
            <a:ext cx="11085843" cy="769441"/>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8. Συμπληρώστε την ηλεκτρονική φόρμα</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7E7AAAE8-A9E4-4F0A-9E6D-C9A188573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7520" y="1119538"/>
            <a:ext cx="5745480" cy="4275422"/>
          </a:xfrm>
          <a:prstGeom prst="rect">
            <a:avLst/>
          </a:prstGeom>
        </p:spPr>
      </p:pic>
    </p:spTree>
    <p:extLst>
      <p:ext uri="{BB962C8B-B14F-4D97-AF65-F5344CB8AC3E}">
        <p14:creationId xmlns:p14="http://schemas.microsoft.com/office/powerpoint/2010/main" val="1447728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304800" y="19303"/>
            <a:ext cx="11399519" cy="1569660"/>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9. Αναρτήστε</a:t>
            </a:r>
            <a:r>
              <a:rPr lang="el-GR" sz="4800" dirty="0">
                <a:solidFill>
                  <a:schemeClr val="accent1"/>
                </a:solidFill>
              </a:rPr>
              <a:t> </a:t>
            </a:r>
            <a:r>
              <a:rPr lang="el-GR" sz="4400" b="1" dirty="0">
                <a:solidFill>
                  <a:srgbClr val="3EAF79"/>
                </a:solidFill>
                <a:latin typeface="Arial" panose="020B0604020202020204" pitchFamily="34" charset="0"/>
                <a:cs typeface="Arial" panose="020B0604020202020204" pitchFamily="34" charset="0"/>
              </a:rPr>
              <a:t>τα υποστηρικτικά έγγραφα</a:t>
            </a:r>
          </a:p>
          <a:p>
            <a:r>
              <a:rPr lang="el-GR" sz="2800" dirty="0"/>
              <a:t>                Κάθε επισυναπτόμενο μπορεί να είναι ως 10 ΜΒ</a:t>
            </a:r>
          </a:p>
          <a:p>
            <a:r>
              <a:rPr lang="el-GR" sz="2000" dirty="0">
                <a:latin typeface="Arial" panose="020B0604020202020204" pitchFamily="34" charset="0"/>
                <a:cs typeface="Arial" panose="020B0604020202020204" pitchFamily="34" charset="0"/>
              </a:rPr>
              <a:t> </a:t>
            </a:r>
          </a:p>
        </p:txBody>
      </p:sp>
      <p:pic>
        <p:nvPicPr>
          <p:cNvPr id="5" name="Εικόνα 4">
            <a:extLst>
              <a:ext uri="{FF2B5EF4-FFF2-40B4-BE49-F238E27FC236}">
                <a16:creationId xmlns:a16="http://schemas.microsoft.com/office/drawing/2014/main" id="{82D5AA8E-D57C-4567-B8EF-B2B78BA5D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222" y="1572460"/>
            <a:ext cx="5909310" cy="4002221"/>
          </a:xfrm>
          <a:prstGeom prst="rect">
            <a:avLst/>
          </a:prstGeom>
        </p:spPr>
      </p:pic>
    </p:spTree>
    <p:extLst>
      <p:ext uri="{BB962C8B-B14F-4D97-AF65-F5344CB8AC3E}">
        <p14:creationId xmlns:p14="http://schemas.microsoft.com/office/powerpoint/2010/main" val="1475172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extBox 7">
            <a:extLst>
              <a:ext uri="{FF2B5EF4-FFF2-40B4-BE49-F238E27FC236}">
                <a16:creationId xmlns:a16="http://schemas.microsoft.com/office/drawing/2014/main" id="{1B8C8121-5FC5-48A7-AF06-EFA78F457A33}"/>
              </a:ext>
            </a:extLst>
          </p:cNvPr>
          <p:cNvSpPr txBox="1"/>
          <p:nvPr/>
        </p:nvSpPr>
        <p:spPr>
          <a:xfrm>
            <a:off x="358140" y="62767"/>
            <a:ext cx="11475720" cy="1446550"/>
          </a:xfrm>
          <a:prstGeom prst="rect">
            <a:avLst/>
          </a:prstGeom>
          <a:noFill/>
        </p:spPr>
        <p:txBody>
          <a:bodyPr wrap="square">
            <a:spAutoFit/>
          </a:bodyPr>
          <a:lstStyle/>
          <a:p>
            <a:r>
              <a:rPr lang="en-US" sz="4400" b="1" dirty="0">
                <a:solidFill>
                  <a:srgbClr val="3EAF79"/>
                </a:solidFill>
                <a:latin typeface="Arial" panose="020B0604020202020204" pitchFamily="34" charset="0"/>
                <a:cs typeface="Arial" panose="020B0604020202020204" pitchFamily="34" charset="0"/>
              </a:rPr>
              <a:t>1</a:t>
            </a:r>
            <a:r>
              <a:rPr lang="el-GR" sz="4400" b="1" dirty="0">
                <a:solidFill>
                  <a:srgbClr val="3EAF79"/>
                </a:solidFill>
                <a:latin typeface="Arial" panose="020B0604020202020204" pitchFamily="34" charset="0"/>
                <a:cs typeface="Arial" panose="020B0604020202020204" pitchFamily="34" charset="0"/>
              </a:rPr>
              <a:t>0. Αποθηκεύστε την αίτηση πατώντας «Δημιουργία»</a:t>
            </a:r>
          </a:p>
        </p:txBody>
      </p:sp>
      <p:pic>
        <p:nvPicPr>
          <p:cNvPr id="9" name="Εικόνα 8">
            <a:extLst>
              <a:ext uri="{FF2B5EF4-FFF2-40B4-BE49-F238E27FC236}">
                <a16:creationId xmlns:a16="http://schemas.microsoft.com/office/drawing/2014/main" id="{4F03D61A-4631-450E-B32F-F39FD3219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777" y="1509317"/>
            <a:ext cx="5909310" cy="4002221"/>
          </a:xfrm>
          <a:prstGeom prst="rect">
            <a:avLst/>
          </a:prstGeom>
        </p:spPr>
      </p:pic>
      <p:sp>
        <p:nvSpPr>
          <p:cNvPr id="10" name="Left Arrow 4">
            <a:extLst>
              <a:ext uri="{FF2B5EF4-FFF2-40B4-BE49-F238E27FC236}">
                <a16:creationId xmlns:a16="http://schemas.microsoft.com/office/drawing/2014/main" id="{2E651721-2A73-4288-A05F-51A93241A555}"/>
              </a:ext>
            </a:extLst>
          </p:cNvPr>
          <p:cNvSpPr/>
          <p:nvPr/>
        </p:nvSpPr>
        <p:spPr>
          <a:xfrm>
            <a:off x="9022087" y="4830576"/>
            <a:ext cx="1548913"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36642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8" name="TextBox 7">
            <a:extLst>
              <a:ext uri="{FF2B5EF4-FFF2-40B4-BE49-F238E27FC236}">
                <a16:creationId xmlns:a16="http://schemas.microsoft.com/office/drawing/2014/main" id="{78323E2C-76A5-439C-B730-B41D369D1A5B}"/>
              </a:ext>
            </a:extLst>
          </p:cNvPr>
          <p:cNvSpPr txBox="1"/>
          <p:nvPr/>
        </p:nvSpPr>
        <p:spPr>
          <a:xfrm>
            <a:off x="1040130" y="795635"/>
            <a:ext cx="10315257" cy="2800767"/>
          </a:xfrm>
          <a:prstGeom prst="rect">
            <a:avLst/>
          </a:prstGeom>
          <a:noFill/>
        </p:spPr>
        <p:txBody>
          <a:bodyPr wrap="square">
            <a:spAutoFit/>
          </a:bodyPr>
          <a:lstStyle/>
          <a:p>
            <a:r>
              <a:rPr lang="en-US" sz="4400" b="1" dirty="0">
                <a:solidFill>
                  <a:srgbClr val="3EAF79"/>
                </a:solidFill>
                <a:latin typeface="Arial" panose="020B0604020202020204" pitchFamily="34" charset="0"/>
                <a:cs typeface="Arial" panose="020B0604020202020204" pitchFamily="34" charset="0"/>
              </a:rPr>
              <a:t>1</a:t>
            </a:r>
            <a:r>
              <a:rPr lang="el-GR" sz="4400" b="1" dirty="0">
                <a:solidFill>
                  <a:srgbClr val="3EAF79"/>
                </a:solidFill>
                <a:latin typeface="Arial" panose="020B0604020202020204" pitchFamily="34" charset="0"/>
                <a:cs typeface="Arial" panose="020B0604020202020204" pitchFamily="34" charset="0"/>
              </a:rPr>
              <a:t>1. Μπορείτε να επεξεργάζεστε την αίτηση και να την αποθηκεύετε, πατώντας στο «Προσωρινή επεξεργασία αίτησης»</a:t>
            </a:r>
          </a:p>
        </p:txBody>
      </p:sp>
    </p:spTree>
    <p:extLst>
      <p:ext uri="{BB962C8B-B14F-4D97-AF65-F5344CB8AC3E}">
        <p14:creationId xmlns:p14="http://schemas.microsoft.com/office/powerpoint/2010/main" val="3812970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136"/>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039220" y="110959"/>
            <a:ext cx="10619380" cy="1446550"/>
          </a:xfrm>
          <a:prstGeom prst="rect">
            <a:avLst/>
          </a:prstGeom>
          <a:noFill/>
        </p:spPr>
        <p:txBody>
          <a:bodyPr wrap="square" rtlCol="0">
            <a:spAutoFit/>
          </a:bodyPr>
          <a:lstStyle/>
          <a:p>
            <a:r>
              <a:rPr lang="el-GR" sz="4400" b="1" dirty="0">
                <a:solidFill>
                  <a:srgbClr val="3EAF79"/>
                </a:solidFill>
                <a:latin typeface="Arial" panose="020B0604020202020204" pitchFamily="34" charset="0"/>
                <a:cs typeface="Arial" panose="020B0604020202020204" pitchFamily="34" charset="0"/>
              </a:rPr>
              <a:t>12. Αφού βεβαιωθείτε ότι όλα είναι εντάξει, πατήστε «οριστική υποβολή»</a:t>
            </a:r>
          </a:p>
        </p:txBody>
      </p:sp>
      <p:pic>
        <p:nvPicPr>
          <p:cNvPr id="8" name="Picture 3">
            <a:extLst>
              <a:ext uri="{FF2B5EF4-FFF2-40B4-BE49-F238E27FC236}">
                <a16:creationId xmlns:a16="http://schemas.microsoft.com/office/drawing/2014/main" id="{3BE7B4A8-10D1-40AD-AA36-088DE90A9150}"/>
              </a:ext>
            </a:extLst>
          </p:cNvPr>
          <p:cNvPicPr/>
          <p:nvPr/>
        </p:nvPicPr>
        <p:blipFill>
          <a:blip r:embed="rId4"/>
          <a:stretch>
            <a:fillRect/>
          </a:stretch>
        </p:blipFill>
        <p:spPr>
          <a:xfrm>
            <a:off x="2723045" y="1557509"/>
            <a:ext cx="5662938" cy="3904948"/>
          </a:xfrm>
          <a:prstGeom prst="rect">
            <a:avLst/>
          </a:prstGeom>
        </p:spPr>
      </p:pic>
      <p:sp>
        <p:nvSpPr>
          <p:cNvPr id="9" name="Left Arrow 4">
            <a:extLst>
              <a:ext uri="{FF2B5EF4-FFF2-40B4-BE49-F238E27FC236}">
                <a16:creationId xmlns:a16="http://schemas.microsoft.com/office/drawing/2014/main" id="{5CF514A2-492A-467A-90AB-5ED50B5F80FB}"/>
              </a:ext>
            </a:extLst>
          </p:cNvPr>
          <p:cNvSpPr/>
          <p:nvPr/>
        </p:nvSpPr>
        <p:spPr>
          <a:xfrm>
            <a:off x="9022087" y="4830576"/>
            <a:ext cx="1548913" cy="7181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extLst>
      <p:ext uri="{BB962C8B-B14F-4D97-AF65-F5344CB8AC3E}">
        <p14:creationId xmlns:p14="http://schemas.microsoft.com/office/powerpoint/2010/main" val="1266078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336"/>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57182"/>
            <a:ext cx="6054518" cy="707886"/>
          </a:xfrm>
          <a:prstGeom prst="rect">
            <a:avLst/>
          </a:prstGeom>
          <a:noFill/>
        </p:spPr>
        <p:txBody>
          <a:bodyPr wrap="square" rtlCol="0">
            <a:spAutoFit/>
          </a:bodyPr>
          <a:lstStyle/>
          <a:p>
            <a:endParaRPr lang="el-GR" sz="4000" dirty="0">
              <a:solidFill>
                <a:srgbClr val="002060"/>
              </a:solidFill>
            </a:endParaRPr>
          </a:p>
        </p:txBody>
      </p:sp>
      <p:sp>
        <p:nvSpPr>
          <p:cNvPr id="7" name="TextBox 6">
            <a:extLst>
              <a:ext uri="{FF2B5EF4-FFF2-40B4-BE49-F238E27FC236}">
                <a16:creationId xmlns:a16="http://schemas.microsoft.com/office/drawing/2014/main" id="{09675996-BD38-4375-BCD6-9D2760BDD019}"/>
              </a:ext>
            </a:extLst>
          </p:cNvPr>
          <p:cNvSpPr txBox="1"/>
          <p:nvPr/>
        </p:nvSpPr>
        <p:spPr>
          <a:xfrm>
            <a:off x="1279250" y="824062"/>
            <a:ext cx="9640541" cy="707886"/>
          </a:xfrm>
          <a:prstGeom prst="rect">
            <a:avLst/>
          </a:prstGeom>
          <a:noFill/>
        </p:spPr>
        <p:txBody>
          <a:bodyPr wrap="square" rtlCol="0">
            <a:spAutoFit/>
          </a:bodyPr>
          <a:lstStyle/>
          <a:p>
            <a:r>
              <a:rPr lang="el-GR" sz="2000" dirty="0">
                <a:latin typeface="Arial" panose="020B0604020202020204" pitchFamily="34" charset="0"/>
                <a:cs typeface="Arial" panose="020B0604020202020204" pitchFamily="34" charset="0"/>
              </a:rPr>
              <a:t>		</a:t>
            </a:r>
          </a:p>
          <a:p>
            <a:endParaRPr lang="el-G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860166-C8A9-4E4C-A249-F06288CE66F2}"/>
              </a:ext>
            </a:extLst>
          </p:cNvPr>
          <p:cNvSpPr txBox="1"/>
          <p:nvPr/>
        </p:nvSpPr>
        <p:spPr>
          <a:xfrm>
            <a:off x="464820" y="1972461"/>
            <a:ext cx="11262360" cy="769441"/>
          </a:xfrm>
          <a:prstGeom prst="rect">
            <a:avLst/>
          </a:prstGeom>
          <a:noFill/>
        </p:spPr>
        <p:txBody>
          <a:bodyPr wrap="square">
            <a:spAutoFit/>
          </a:bodyPr>
          <a:lstStyle/>
          <a:p>
            <a:r>
              <a:rPr lang="en-US" sz="4400" b="1" dirty="0">
                <a:solidFill>
                  <a:srgbClr val="3EAF79"/>
                </a:solidFill>
                <a:latin typeface="Arial" panose="020B0604020202020204" pitchFamily="34" charset="0"/>
                <a:cs typeface="Arial" panose="020B0604020202020204" pitchFamily="34" charset="0"/>
              </a:rPr>
              <a:t>1</a:t>
            </a:r>
            <a:r>
              <a:rPr lang="el-GR" sz="4400" b="1" dirty="0">
                <a:solidFill>
                  <a:srgbClr val="3EAF79"/>
                </a:solidFill>
                <a:latin typeface="Arial" panose="020B0604020202020204" pitchFamily="34" charset="0"/>
                <a:cs typeface="Arial" panose="020B0604020202020204" pitchFamily="34" charset="0"/>
              </a:rPr>
              <a:t>3</a:t>
            </a:r>
            <a:r>
              <a:rPr lang="en-US" sz="4400" b="1" dirty="0">
                <a:solidFill>
                  <a:srgbClr val="3EAF79"/>
                </a:solidFill>
                <a:latin typeface="Arial" panose="020B0604020202020204" pitchFamily="34" charset="0"/>
                <a:cs typeface="Arial" panose="020B0604020202020204" pitchFamily="34" charset="0"/>
              </a:rPr>
              <a:t>. </a:t>
            </a:r>
            <a:r>
              <a:rPr lang="el-GR" sz="4400" b="1" dirty="0">
                <a:solidFill>
                  <a:srgbClr val="3EAF79"/>
                </a:solidFill>
                <a:latin typeface="Arial" panose="020B0604020202020204" pitchFamily="34" charset="0"/>
                <a:cs typeface="Arial" panose="020B0604020202020204" pitchFamily="34" charset="0"/>
              </a:rPr>
              <a:t>Θα λάβετε ένα μήνυμα επιβεβαίωσης</a:t>
            </a:r>
          </a:p>
        </p:txBody>
      </p:sp>
    </p:spTree>
    <p:extLst>
      <p:ext uri="{BB962C8B-B14F-4D97-AF65-F5344CB8AC3E}">
        <p14:creationId xmlns:p14="http://schemas.microsoft.com/office/powerpoint/2010/main" val="2581370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304"/>
            <a:ext cx="12192000" cy="6838696"/>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AF36BF-272A-4EEC-9516-8FBF28E26D68}"/>
              </a:ext>
            </a:extLst>
          </p:cNvPr>
          <p:cNvSpPr txBox="1"/>
          <p:nvPr/>
        </p:nvSpPr>
        <p:spPr>
          <a:xfrm>
            <a:off x="5300870" y="2373027"/>
            <a:ext cx="6054518" cy="707886"/>
          </a:xfrm>
          <a:prstGeom prst="rect">
            <a:avLst/>
          </a:prstGeom>
          <a:noFill/>
        </p:spPr>
        <p:txBody>
          <a:bodyPr wrap="square" rtlCol="0">
            <a:spAutoFit/>
          </a:bodyPr>
          <a:lstStyle/>
          <a:p>
            <a:endParaRPr lang="el-GR" sz="4000" dirty="0">
              <a:solidFill>
                <a:srgbClr val="002060"/>
              </a:solidFill>
            </a:endParaRPr>
          </a:p>
        </p:txBody>
      </p:sp>
      <p:sp>
        <p:nvSpPr>
          <p:cNvPr id="3" name="TextBox 2">
            <a:extLst>
              <a:ext uri="{FF2B5EF4-FFF2-40B4-BE49-F238E27FC236}">
                <a16:creationId xmlns:a16="http://schemas.microsoft.com/office/drawing/2014/main" id="{8228494B-AF37-4D4A-A22E-BF89330EDB3B}"/>
              </a:ext>
            </a:extLst>
          </p:cNvPr>
          <p:cNvSpPr txBox="1"/>
          <p:nvPr/>
        </p:nvSpPr>
        <p:spPr>
          <a:xfrm>
            <a:off x="1112475" y="2109557"/>
            <a:ext cx="10402645" cy="1446550"/>
          </a:xfrm>
          <a:prstGeom prst="rect">
            <a:avLst/>
          </a:prstGeom>
          <a:noFill/>
        </p:spPr>
        <p:txBody>
          <a:bodyPr wrap="square" rtlCol="0">
            <a:spAutoFit/>
          </a:bodyPr>
          <a:lstStyle/>
          <a:p>
            <a:pPr algn="ctr"/>
            <a:r>
              <a:rPr lang="el-GR" sz="4000" dirty="0">
                <a:solidFill>
                  <a:srgbClr val="002060"/>
                </a:solidFill>
              </a:rPr>
              <a:t>   </a:t>
            </a:r>
            <a:r>
              <a:rPr lang="el-GR" sz="4400" b="1" dirty="0">
                <a:solidFill>
                  <a:srgbClr val="3EAF79"/>
                </a:solidFill>
                <a:latin typeface="Arial" panose="020B0604020202020204" pitchFamily="34" charset="0"/>
                <a:cs typeface="Arial" panose="020B0604020202020204" pitchFamily="34" charset="0"/>
              </a:rPr>
              <a:t>Σας ευχαριστούμε </a:t>
            </a:r>
          </a:p>
          <a:p>
            <a:pPr algn="ctr"/>
            <a:r>
              <a:rPr lang="el-GR" sz="4400" b="1" dirty="0">
                <a:solidFill>
                  <a:srgbClr val="3EAF79"/>
                </a:solidFill>
                <a:latin typeface="Arial" panose="020B0604020202020204" pitchFamily="34" charset="0"/>
                <a:cs typeface="Arial" panose="020B0604020202020204" pitchFamily="34" charset="0"/>
              </a:rPr>
              <a:t>για την προσοχή σας!</a:t>
            </a:r>
          </a:p>
        </p:txBody>
      </p:sp>
      <p:pic>
        <p:nvPicPr>
          <p:cNvPr id="7" name="Graphic 6" descr="Clapping hands">
            <a:extLst>
              <a:ext uri="{FF2B5EF4-FFF2-40B4-BE49-F238E27FC236}">
                <a16:creationId xmlns:a16="http://schemas.microsoft.com/office/drawing/2014/main" id="{11E065A4-9F0B-4E9D-B522-AAB355BD7D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329" y="1915826"/>
            <a:ext cx="2132631" cy="1966823"/>
          </a:xfrm>
          <a:prstGeom prst="rect">
            <a:avLst/>
          </a:prstGeom>
        </p:spPr>
      </p:pic>
    </p:spTree>
    <p:extLst>
      <p:ext uri="{BB962C8B-B14F-4D97-AF65-F5344CB8AC3E}">
        <p14:creationId xmlns:p14="http://schemas.microsoft.com/office/powerpoint/2010/main" val="64038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04" y="133343"/>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graphicFrame>
        <p:nvGraphicFramePr>
          <p:cNvPr id="6" name="Content Placeholder 6">
            <a:extLst>
              <a:ext uri="{FF2B5EF4-FFF2-40B4-BE49-F238E27FC236}">
                <a16:creationId xmlns:a16="http://schemas.microsoft.com/office/drawing/2014/main" id="{28C4EE98-DAD6-48E4-834A-8E9367CC1FE9}"/>
              </a:ext>
            </a:extLst>
          </p:cNvPr>
          <p:cNvGraphicFramePr>
            <a:graphicFrameLocks/>
          </p:cNvGraphicFramePr>
          <p:nvPr>
            <p:extLst>
              <p:ext uri="{D42A27DB-BD31-4B8C-83A1-F6EECF244321}">
                <p14:modId xmlns:p14="http://schemas.microsoft.com/office/powerpoint/2010/main" val="1461728981"/>
              </p:ext>
            </p:extLst>
          </p:nvPr>
        </p:nvGraphicFramePr>
        <p:xfrm>
          <a:off x="586472" y="1280160"/>
          <a:ext cx="11050861" cy="4297680"/>
        </p:xfrm>
        <a:graphic>
          <a:graphicData uri="http://schemas.openxmlformats.org/drawingml/2006/table">
            <a:tbl>
              <a:tblPr firstRow="1" bandRow="1">
                <a:tableStyleId>{5C22544A-7EE6-4342-B048-85BDC9FD1C3A}</a:tableStyleId>
              </a:tblPr>
              <a:tblGrid>
                <a:gridCol w="6759385">
                  <a:extLst>
                    <a:ext uri="{9D8B030D-6E8A-4147-A177-3AD203B41FA5}">
                      <a16:colId xmlns:a16="http://schemas.microsoft.com/office/drawing/2014/main" val="1144444620"/>
                    </a:ext>
                  </a:extLst>
                </a:gridCol>
                <a:gridCol w="2452272">
                  <a:extLst>
                    <a:ext uri="{9D8B030D-6E8A-4147-A177-3AD203B41FA5}">
                      <a16:colId xmlns:a16="http://schemas.microsoft.com/office/drawing/2014/main" val="3641491539"/>
                    </a:ext>
                  </a:extLst>
                </a:gridCol>
                <a:gridCol w="1839204">
                  <a:extLst>
                    <a:ext uri="{9D8B030D-6E8A-4147-A177-3AD203B41FA5}">
                      <a16:colId xmlns:a16="http://schemas.microsoft.com/office/drawing/2014/main" val="1156766675"/>
                    </a:ext>
                  </a:extLst>
                </a:gridCol>
              </a:tblGrid>
              <a:tr h="344827">
                <a:tc>
                  <a:txBody>
                    <a:bodyPr/>
                    <a:lstStyle/>
                    <a:p>
                      <a:endParaRPr lang="en-US" dirty="0">
                        <a:latin typeface="Arial" panose="020B0604020202020204" pitchFamily="34" charset="0"/>
                        <a:cs typeface="Arial" panose="020B0604020202020204" pitchFamily="34" charset="0"/>
                      </a:endParaRPr>
                    </a:p>
                  </a:txBody>
                  <a:tcPr>
                    <a:solidFill>
                      <a:srgbClr val="3EAF79"/>
                    </a:solidFill>
                  </a:tcPr>
                </a:tc>
                <a:tc>
                  <a:txBody>
                    <a:bodyPr/>
                    <a:lstStyle/>
                    <a:p>
                      <a:r>
                        <a:rPr lang="el-GR" dirty="0">
                          <a:latin typeface="Arial" panose="020B0604020202020204" pitchFamily="34" charset="0"/>
                          <a:cs typeface="Arial" panose="020B0604020202020204" pitchFamily="34" charset="0"/>
                        </a:rPr>
                        <a:t>Ανακοίνωση</a:t>
                      </a:r>
                      <a:endParaRPr lang="en-US" dirty="0">
                        <a:latin typeface="Arial" panose="020B0604020202020204" pitchFamily="34" charset="0"/>
                        <a:cs typeface="Arial" panose="020B0604020202020204" pitchFamily="34" charset="0"/>
                      </a:endParaRPr>
                    </a:p>
                  </a:txBody>
                  <a:tcPr>
                    <a:solidFill>
                      <a:srgbClr val="3EAF79"/>
                    </a:solidFill>
                  </a:tcPr>
                </a:tc>
                <a:tc>
                  <a:txBody>
                    <a:bodyPr/>
                    <a:lstStyle/>
                    <a:p>
                      <a:r>
                        <a:rPr lang="el-GR" dirty="0">
                          <a:latin typeface="Arial" panose="020B0604020202020204" pitchFamily="34" charset="0"/>
                          <a:cs typeface="Arial" panose="020B0604020202020204" pitchFamily="34" charset="0"/>
                        </a:rPr>
                        <a:t>Ποσό</a:t>
                      </a:r>
                      <a:endParaRPr lang="en-US" dirty="0">
                        <a:latin typeface="Arial" panose="020B0604020202020204" pitchFamily="34" charset="0"/>
                        <a:cs typeface="Arial" panose="020B0604020202020204" pitchFamily="34" charset="0"/>
                      </a:endParaRPr>
                    </a:p>
                  </a:txBody>
                  <a:tcPr>
                    <a:solidFill>
                      <a:srgbClr val="3EAF79"/>
                    </a:solidFill>
                  </a:tcPr>
                </a:tc>
                <a:extLst>
                  <a:ext uri="{0D108BD9-81ED-4DB2-BD59-A6C34878D82A}">
                    <a16:rowId xmlns:a16="http://schemas.microsoft.com/office/drawing/2014/main" val="1213920566"/>
                  </a:ext>
                </a:extLst>
              </a:tr>
              <a:tr h="343261">
                <a:tc>
                  <a:txBody>
                    <a:bodyPr/>
                    <a:lstStyle/>
                    <a:p>
                      <a:r>
                        <a:rPr lang="el-GR" dirty="0">
                          <a:latin typeface="Arial" panose="020B0604020202020204" pitchFamily="34" charset="0"/>
                          <a:cs typeface="Arial" panose="020B0604020202020204" pitchFamily="34" charset="0"/>
                        </a:rPr>
                        <a:t>1</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r>
                        <a:rPr lang="el-GR" sz="1800" kern="1200" dirty="0">
                          <a:solidFill>
                            <a:schemeClr val="dk1"/>
                          </a:solidFill>
                          <a:effectLst/>
                          <a:latin typeface="Arial" panose="020B0604020202020204" pitchFamily="34" charset="0"/>
                          <a:ea typeface="+mn-ea"/>
                          <a:cs typeface="Arial" panose="020B0604020202020204" pitchFamily="34" charset="0"/>
                        </a:rPr>
                        <a:t>Ενδυνάμωση ευπαθών ομάδων </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21/2/2019</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effectLst/>
                          <a:latin typeface="Arial" panose="020B0604020202020204" pitchFamily="34" charset="0"/>
                          <a:ea typeface="+mn-ea"/>
                          <a:cs typeface="Arial" panose="020B0604020202020204" pitchFamily="34" charset="0"/>
                        </a:rPr>
                        <a:t>€ </a:t>
                      </a:r>
                      <a:r>
                        <a:rPr lang="en-US" sz="1800" kern="1200" dirty="0">
                          <a:solidFill>
                            <a:schemeClr val="dk1"/>
                          </a:solidFill>
                          <a:effectLst/>
                          <a:latin typeface="Arial" panose="020B0604020202020204" pitchFamily="34" charset="0"/>
                          <a:ea typeface="+mn-ea"/>
                          <a:cs typeface="Arial" panose="020B0604020202020204" pitchFamily="34" charset="0"/>
                        </a:rPr>
                        <a:t>2.904.000</a:t>
                      </a:r>
                    </a:p>
                  </a:txBody>
                  <a:tcPr>
                    <a:solidFill>
                      <a:schemeClr val="bg2"/>
                    </a:solidFill>
                  </a:tcPr>
                </a:tc>
                <a:extLst>
                  <a:ext uri="{0D108BD9-81ED-4DB2-BD59-A6C34878D82A}">
                    <a16:rowId xmlns:a16="http://schemas.microsoft.com/office/drawing/2014/main" val="2692677718"/>
                  </a:ext>
                </a:extLst>
              </a:tr>
              <a:tr h="600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2</a:t>
                      </a:r>
                      <a:r>
                        <a:rPr lang="el-GR" baseline="30000" dirty="0">
                          <a:latin typeface="Arial" panose="020B0604020202020204" pitchFamily="34" charset="0"/>
                          <a:cs typeface="Arial" panose="020B0604020202020204" pitchFamily="34" charset="0"/>
                        </a:rPr>
                        <a:t>η </a:t>
                      </a:r>
                      <a:r>
                        <a:rPr lang="el-GR" sz="1800" kern="1200" dirty="0">
                          <a:solidFill>
                            <a:schemeClr val="dk1"/>
                          </a:solidFill>
                          <a:effectLst/>
                          <a:latin typeface="Arial" panose="020B0604020202020204" pitchFamily="34" charset="0"/>
                          <a:ea typeface="+mn-ea"/>
                          <a:cs typeface="Arial" panose="020B0604020202020204" pitchFamily="34" charset="0"/>
                        </a:rPr>
                        <a:t>Ενίσχυση της συνηγορίας και του εποπτικού ρόλου της κοινωνίας των πολιτών </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bg2"/>
                    </a:solidFill>
                  </a:tcPr>
                </a:tc>
                <a:tc>
                  <a:txBody>
                    <a:bodyPr/>
                    <a:lstStyle/>
                    <a:p>
                      <a:endParaRPr lang="el-GR" sz="1800" kern="1200" dirty="0">
                        <a:solidFill>
                          <a:schemeClr val="dk1"/>
                        </a:solidFill>
                        <a:effectLst/>
                        <a:latin typeface="Arial" panose="020B0604020202020204" pitchFamily="34" charset="0"/>
                        <a:ea typeface="+mn-ea"/>
                        <a:cs typeface="Arial" panose="020B0604020202020204" pitchFamily="34" charset="0"/>
                      </a:endParaRPr>
                    </a:p>
                    <a:p>
                      <a:r>
                        <a:rPr lang="en-US" sz="1800" kern="1200" dirty="0">
                          <a:solidFill>
                            <a:schemeClr val="dk1"/>
                          </a:solidFill>
                          <a:effectLst/>
                          <a:latin typeface="Arial" panose="020B0604020202020204" pitchFamily="34" charset="0"/>
                          <a:ea typeface="+mn-ea"/>
                          <a:cs typeface="Arial" panose="020B0604020202020204" pitchFamily="34" charset="0"/>
                        </a:rPr>
                        <a:t>21/2/2019</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€ 1.970.000</a:t>
                      </a:r>
                    </a:p>
                    <a:p>
                      <a:endParaRPr lang="en-US"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3883549398"/>
                  </a:ext>
                </a:extLst>
              </a:tr>
              <a:tr h="343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3</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r>
                        <a:rPr lang="el-GR" sz="1800" kern="1200" dirty="0">
                          <a:solidFill>
                            <a:schemeClr val="dk1"/>
                          </a:solidFill>
                          <a:effectLst/>
                          <a:latin typeface="Arial" panose="020B0604020202020204" pitchFamily="34" charset="0"/>
                          <a:ea typeface="+mn-ea"/>
                          <a:cs typeface="Arial" panose="020B0604020202020204" pitchFamily="34" charset="0"/>
                        </a:rPr>
                        <a:t>Ενίσχυση της συμμετοχής των πολιτών στα κοινά</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bg2"/>
                    </a:solidFill>
                  </a:tcPr>
                </a:tc>
                <a:tc>
                  <a:txBody>
                    <a:bodyPr/>
                    <a:lstStyle/>
                    <a:p>
                      <a:r>
                        <a:rPr lang="el-GR" dirty="0">
                          <a:latin typeface="Arial" panose="020B0604020202020204" pitchFamily="34" charset="0"/>
                          <a:cs typeface="Arial" panose="020B0604020202020204" pitchFamily="34" charset="0"/>
                        </a:rPr>
                        <a:t>3/12/2019</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€ 1.000.000</a:t>
                      </a:r>
                      <a:endParaRPr lang="en-US"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750426086"/>
                  </a:ext>
                </a:extLst>
              </a:tr>
              <a:tr h="343261">
                <a:tc>
                  <a:txBody>
                    <a:bodyPr/>
                    <a:lstStyle/>
                    <a:p>
                      <a:r>
                        <a:rPr lang="el-GR" dirty="0">
                          <a:latin typeface="Arial" panose="020B0604020202020204" pitchFamily="34" charset="0"/>
                          <a:cs typeface="Arial" panose="020B0604020202020204" pitchFamily="34" charset="0"/>
                        </a:rPr>
                        <a:t>4</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Προάσπιση των ανθρωπίνων δικαιωμάτων</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3/12/2019</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€ 2.494.600</a:t>
                      </a:r>
                      <a:endParaRPr lang="en-US"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3295554926"/>
                  </a:ext>
                </a:extLst>
              </a:tr>
              <a:tr h="600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5</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r>
                        <a:rPr lang="el-GR" sz="1800" kern="1200" dirty="0">
                          <a:solidFill>
                            <a:schemeClr val="dk1"/>
                          </a:solidFill>
                          <a:effectLst/>
                          <a:latin typeface="Arial" panose="020B0604020202020204" pitchFamily="34" charset="0"/>
                          <a:ea typeface="+mn-ea"/>
                          <a:cs typeface="Arial" panose="020B0604020202020204" pitchFamily="34" charset="0"/>
                        </a:rPr>
                        <a:t>Προαγωγή της ισότητας των φύλων και καταπολέμηση της </a:t>
                      </a:r>
                      <a:r>
                        <a:rPr lang="el-GR" sz="1800" kern="1200" dirty="0" err="1">
                          <a:solidFill>
                            <a:schemeClr val="dk1"/>
                          </a:solidFill>
                          <a:effectLst/>
                          <a:latin typeface="Arial" panose="020B0604020202020204" pitchFamily="34" charset="0"/>
                          <a:ea typeface="+mn-ea"/>
                          <a:cs typeface="Arial" panose="020B0604020202020204" pitchFamily="34" charset="0"/>
                        </a:rPr>
                        <a:t>έμφυλης</a:t>
                      </a:r>
                      <a:r>
                        <a:rPr lang="el-GR" sz="1800" kern="1200" dirty="0">
                          <a:solidFill>
                            <a:schemeClr val="dk1"/>
                          </a:solidFill>
                          <a:effectLst/>
                          <a:latin typeface="Arial" panose="020B0604020202020204" pitchFamily="34" charset="0"/>
                          <a:ea typeface="+mn-ea"/>
                          <a:cs typeface="Arial" panose="020B0604020202020204" pitchFamily="34" charset="0"/>
                        </a:rPr>
                        <a:t> βίας</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bg2"/>
                    </a:solidFill>
                  </a:tcPr>
                </a:tc>
                <a:tc>
                  <a:txBody>
                    <a:bodyPr/>
                    <a:lstStyle/>
                    <a:p>
                      <a:r>
                        <a:rPr lang="el-GR" dirty="0">
                          <a:latin typeface="Arial" panose="020B0604020202020204" pitchFamily="34" charset="0"/>
                          <a:cs typeface="Arial" panose="020B0604020202020204" pitchFamily="34" charset="0"/>
                        </a:rPr>
                        <a:t>11/12/2020</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€ 1.005.400</a:t>
                      </a:r>
                      <a:endParaRPr lang="en-US"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238011423"/>
                  </a:ext>
                </a:extLst>
              </a:tr>
              <a:tr h="600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6</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r>
                        <a:rPr lang="el-GR" sz="1800" kern="1200" dirty="0">
                          <a:solidFill>
                            <a:schemeClr val="dk1"/>
                          </a:solidFill>
                          <a:effectLst/>
                          <a:latin typeface="Arial" panose="020B0604020202020204" pitchFamily="34" charset="0"/>
                          <a:ea typeface="+mn-ea"/>
                          <a:cs typeface="Arial" panose="020B0604020202020204" pitchFamily="34" charset="0"/>
                        </a:rPr>
                        <a:t>Ανάπτυξη των δικτύων μεταξύ των οργανώσεων της κοινωνίας των πολιτών</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solidFill>
                      <a:schemeClr val="bg2"/>
                    </a:solidFill>
                  </a:tcPr>
                </a:tc>
                <a:tc>
                  <a:txBody>
                    <a:bodyPr/>
                    <a:lstStyle/>
                    <a:p>
                      <a:r>
                        <a:rPr lang="el-GR" dirty="0">
                          <a:latin typeface="Arial" panose="020B0604020202020204" pitchFamily="34" charset="0"/>
                          <a:cs typeface="Arial" panose="020B0604020202020204" pitchFamily="34" charset="0"/>
                        </a:rPr>
                        <a:t>11/12/2020</a:t>
                      </a:r>
                      <a:endParaRPr lang="en-US" dirty="0">
                        <a:latin typeface="Arial" panose="020B0604020202020204" pitchFamily="34" charset="0"/>
                        <a:cs typeface="Arial" panose="020B0604020202020204" pitchFamily="34" charset="0"/>
                      </a:endParaRPr>
                    </a:p>
                  </a:txBody>
                  <a:tcPr>
                    <a:solidFill>
                      <a:schemeClr val="bg2"/>
                    </a:solidFill>
                  </a:tcPr>
                </a:tc>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€ 500.000</a:t>
                      </a:r>
                      <a:endParaRPr lang="en-US" dirty="0">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3547361223"/>
                  </a:ext>
                </a:extLst>
              </a:tr>
              <a:tr h="858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7</a:t>
                      </a:r>
                      <a:r>
                        <a:rPr lang="el-GR" b="1" baseline="30000" dirty="0">
                          <a:solidFill>
                            <a:schemeClr val="tx1"/>
                          </a:solidFill>
                          <a:latin typeface="Arial" panose="020B0604020202020204" pitchFamily="34" charset="0"/>
                          <a:cs typeface="Arial" panose="020B0604020202020204" pitchFamily="34" charset="0"/>
                        </a:rPr>
                        <a:t>η</a:t>
                      </a:r>
                      <a:r>
                        <a:rPr lang="el-GR" b="1" dirty="0">
                          <a:solidFill>
                            <a:schemeClr val="tx1"/>
                          </a:solidFill>
                          <a:latin typeface="Arial" panose="020B0604020202020204" pitchFamily="34" charset="0"/>
                          <a:cs typeface="Arial" panose="020B0604020202020204" pitchFamily="34" charset="0"/>
                        </a:rPr>
                        <a:t> </a:t>
                      </a:r>
                      <a:r>
                        <a:rPr lang="el-GR" sz="1800" b="1" i="0" u="none" strike="noStrike" kern="1200" dirty="0" err="1">
                          <a:solidFill>
                            <a:schemeClr val="tx1"/>
                          </a:solidFill>
                          <a:effectLst/>
                          <a:latin typeface="Arial" panose="020B0604020202020204" pitchFamily="34" charset="0"/>
                          <a:ea typeface="+mn-ea"/>
                          <a:cs typeface="Arial" panose="020B0604020202020204" pitchFamily="34" charset="0"/>
                        </a:rPr>
                        <a:t>Οργανωσιακές</a:t>
                      </a:r>
                      <a:r>
                        <a:rPr lang="el-GR" sz="1800" b="1" i="0" u="none" strike="noStrike" kern="1200" dirty="0">
                          <a:solidFill>
                            <a:schemeClr val="tx1"/>
                          </a:solidFill>
                          <a:effectLst/>
                          <a:latin typeface="Arial" panose="020B0604020202020204" pitchFamily="34" charset="0"/>
                          <a:ea typeface="+mn-ea"/>
                          <a:cs typeface="Arial" panose="020B0604020202020204" pitchFamily="34" charset="0"/>
                        </a:rPr>
                        <a:t> επιχορηγήσεις για τη στρατηγική ανάπτυξη των οργανώσεων της Κοινωνίας των Πολιτών</a:t>
                      </a:r>
                      <a:endParaRPr lang="el-GR" sz="18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2"/>
                    </a:solidFill>
                  </a:tcPr>
                </a:tc>
                <a:tc>
                  <a:txBody>
                    <a:bodyPr/>
                    <a:lstStyle/>
                    <a:p>
                      <a:r>
                        <a:rPr lang="en-US" b="1" dirty="0">
                          <a:solidFill>
                            <a:schemeClr val="tx1"/>
                          </a:solidFill>
                          <a:latin typeface="Arial" panose="020B0604020202020204" pitchFamily="34" charset="0"/>
                          <a:cs typeface="Arial" panose="020B0604020202020204" pitchFamily="34" charset="0"/>
                        </a:rPr>
                        <a:t>15/12/2020</a:t>
                      </a:r>
                    </a:p>
                  </a:txBody>
                  <a:tcPr>
                    <a:solidFill>
                      <a:schemeClr val="bg2"/>
                    </a:solidFill>
                  </a:tcPr>
                </a:tc>
                <a:tc>
                  <a:txBody>
                    <a:bodyPr/>
                    <a:lstStyle/>
                    <a:p>
                      <a:r>
                        <a:rPr lang="en-US" sz="1800" b="1" i="0" kern="1200" dirty="0">
                          <a:solidFill>
                            <a:schemeClr val="tx1"/>
                          </a:solidFill>
                          <a:effectLst/>
                          <a:latin typeface="Arial" panose="020B0604020202020204" pitchFamily="34" charset="0"/>
                          <a:ea typeface="+mn-ea"/>
                          <a:cs typeface="Arial" panose="020B0604020202020204" pitchFamily="34" charset="0"/>
                        </a:rPr>
                        <a:t>€ 661.387</a:t>
                      </a:r>
                      <a:endParaRPr lang="en-US" b="1" dirty="0">
                        <a:solidFill>
                          <a:schemeClr val="tx1"/>
                        </a:solidFill>
                        <a:latin typeface="Arial" panose="020B0604020202020204" pitchFamily="34" charset="0"/>
                        <a:cs typeface="Arial" panose="020B0604020202020204" pitchFamily="34" charset="0"/>
                      </a:endParaRPr>
                    </a:p>
                  </a:txBody>
                  <a:tcPr>
                    <a:solidFill>
                      <a:schemeClr val="bg2"/>
                    </a:solidFill>
                  </a:tcPr>
                </a:tc>
                <a:extLst>
                  <a:ext uri="{0D108BD9-81ED-4DB2-BD59-A6C34878D82A}">
                    <a16:rowId xmlns:a16="http://schemas.microsoft.com/office/drawing/2014/main" val="1454597934"/>
                  </a:ext>
                </a:extLst>
              </a:tr>
            </a:tbl>
          </a:graphicData>
        </a:graphic>
      </p:graphicFrame>
      <p:sp>
        <p:nvSpPr>
          <p:cNvPr id="8" name="TextBox 7">
            <a:extLst>
              <a:ext uri="{FF2B5EF4-FFF2-40B4-BE49-F238E27FC236}">
                <a16:creationId xmlns:a16="http://schemas.microsoft.com/office/drawing/2014/main" id="{181AF686-0A76-4574-BADB-335078853F89}"/>
              </a:ext>
            </a:extLst>
          </p:cNvPr>
          <p:cNvSpPr txBox="1"/>
          <p:nvPr/>
        </p:nvSpPr>
        <p:spPr>
          <a:xfrm>
            <a:off x="1933863" y="238781"/>
            <a:ext cx="8324271" cy="769441"/>
          </a:xfrm>
          <a:prstGeom prst="rect">
            <a:avLst/>
          </a:prstGeom>
          <a:noFill/>
        </p:spPr>
        <p:txBody>
          <a:bodyPr wrap="square">
            <a:spAutoFit/>
          </a:bodyPr>
          <a:lstStyle/>
          <a:p>
            <a:r>
              <a:rPr lang="el-GR" sz="4400" dirty="0">
                <a:solidFill>
                  <a:srgbClr val="3EAF79"/>
                </a:solidFill>
                <a:latin typeface="Arial" panose="020B0604020202020204" pitchFamily="34" charset="0"/>
                <a:cs typeface="Arial" panose="020B0604020202020204" pitchFamily="34" charset="0"/>
              </a:rPr>
              <a:t>Προσκλήσεις ενδιαφέροντος</a:t>
            </a:r>
            <a:endParaRPr lang="el-GR" sz="4400" dirty="0"/>
          </a:p>
        </p:txBody>
      </p:sp>
    </p:spTree>
    <p:extLst>
      <p:ext uri="{BB962C8B-B14F-4D97-AF65-F5344CB8AC3E}">
        <p14:creationId xmlns:p14="http://schemas.microsoft.com/office/powerpoint/2010/main" val="252315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4CA005F5-7A87-400D-B472-F138C1B1092E}"/>
              </a:ext>
            </a:extLst>
          </p:cNvPr>
          <p:cNvPicPr>
            <a:picLocks noChangeAspect="1"/>
          </p:cNvPicPr>
          <p:nvPr/>
        </p:nvPicPr>
        <p:blipFill>
          <a:blip r:embed="rId4"/>
          <a:stretch>
            <a:fillRect/>
          </a:stretch>
        </p:blipFill>
        <p:spPr>
          <a:xfrm>
            <a:off x="736331" y="179525"/>
            <a:ext cx="9765414" cy="5528548"/>
          </a:xfrm>
          <a:prstGeom prst="rect">
            <a:avLst/>
          </a:prstGeom>
        </p:spPr>
      </p:pic>
    </p:spTree>
    <p:extLst>
      <p:ext uri="{BB962C8B-B14F-4D97-AF65-F5344CB8AC3E}">
        <p14:creationId xmlns:p14="http://schemas.microsoft.com/office/powerpoint/2010/main" val="301487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1D71DA7E-5FDA-4633-898E-C22657076810}"/>
              </a:ext>
            </a:extLst>
          </p:cNvPr>
          <p:cNvPicPr>
            <a:picLocks noChangeAspect="1"/>
          </p:cNvPicPr>
          <p:nvPr/>
        </p:nvPicPr>
        <p:blipFill>
          <a:blip r:embed="rId4"/>
          <a:stretch>
            <a:fillRect/>
          </a:stretch>
        </p:blipFill>
        <p:spPr>
          <a:xfrm>
            <a:off x="722140" y="179525"/>
            <a:ext cx="9853496" cy="5500839"/>
          </a:xfrm>
          <a:prstGeom prst="rect">
            <a:avLst/>
          </a:prstGeom>
        </p:spPr>
      </p:pic>
    </p:spTree>
    <p:extLst>
      <p:ext uri="{BB962C8B-B14F-4D97-AF65-F5344CB8AC3E}">
        <p14:creationId xmlns:p14="http://schemas.microsoft.com/office/powerpoint/2010/main" val="183073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9525"/>
            <a:ext cx="12223807" cy="6856537"/>
          </a:xfrm>
          <a:prstGeom prst="rect">
            <a:avLst/>
          </a:prstGeom>
        </p:spPr>
      </p:pic>
      <p:sp>
        <p:nvSpPr>
          <p:cNvPr id="4" name="Content Placeholder 9">
            <a:extLst>
              <a:ext uri="{FF2B5EF4-FFF2-40B4-BE49-F238E27FC236}">
                <a16:creationId xmlns:a16="http://schemas.microsoft.com/office/drawing/2014/main" id="{C2A953C0-F31D-4F0F-9AC3-47013841D990}"/>
              </a:ext>
            </a:extLst>
          </p:cNvPr>
          <p:cNvSpPr txBox="1">
            <a:spLocks/>
          </p:cNvSpPr>
          <p:nvPr/>
        </p:nvSpPr>
        <p:spPr>
          <a:xfrm>
            <a:off x="1272209" y="406203"/>
            <a:ext cx="10083179" cy="19668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6FFAEC-8EE0-4073-89EE-8CE17D87FFCE}"/>
              </a:ext>
            </a:extLst>
          </p:cNvPr>
          <p:cNvSpPr txBox="1"/>
          <p:nvPr/>
        </p:nvSpPr>
        <p:spPr>
          <a:xfrm>
            <a:off x="3447752" y="1008222"/>
            <a:ext cx="8443514" cy="1096710"/>
          </a:xfrm>
          <a:prstGeom prst="rect">
            <a:avLst/>
          </a:prstGeom>
          <a:noFill/>
        </p:spPr>
        <p:txBody>
          <a:bodyPr wrap="square" rtlCol="0">
            <a:spAutoFit/>
          </a:bodyPr>
          <a:lstStyle/>
          <a:p>
            <a:pPr lvl="0" algn="just">
              <a:lnSpc>
                <a:spcPct val="90000"/>
              </a:lnSpc>
              <a:spcBef>
                <a:spcPts val="1000"/>
              </a:spcBef>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a:p>
            <a:pPr marL="228600" lvl="0" indent="-228600" algn="just">
              <a:lnSpc>
                <a:spcPct val="90000"/>
              </a:lnSpc>
              <a:spcBef>
                <a:spcPts val="1000"/>
              </a:spcBef>
              <a:buFont typeface="Wingdings" panose="05000000000000000000" pitchFamily="2" charset="2"/>
              <a:buChar char="q"/>
            </a:pPr>
            <a:endParaRPr lang="el-GR" dirty="0">
              <a:solidFill>
                <a:srgbClr val="00206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31C331A9-6992-4B2A-B705-F9E95795B0DE}"/>
              </a:ext>
            </a:extLst>
          </p:cNvPr>
          <p:cNvPicPr>
            <a:picLocks noChangeAspect="1"/>
          </p:cNvPicPr>
          <p:nvPr/>
        </p:nvPicPr>
        <p:blipFill>
          <a:blip r:embed="rId4"/>
          <a:stretch>
            <a:fillRect/>
          </a:stretch>
        </p:blipFill>
        <p:spPr>
          <a:xfrm>
            <a:off x="836612" y="341548"/>
            <a:ext cx="8422124" cy="4737445"/>
          </a:xfrm>
          <a:prstGeom prst="rect">
            <a:avLst/>
          </a:prstGeom>
        </p:spPr>
      </p:pic>
    </p:spTree>
    <p:extLst>
      <p:ext uri="{BB962C8B-B14F-4D97-AF65-F5344CB8AC3E}">
        <p14:creationId xmlns:p14="http://schemas.microsoft.com/office/powerpoint/2010/main" val="189545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3793</TotalTime>
  <Words>3745</Words>
  <Application>Microsoft Office PowerPoint</Application>
  <PresentationFormat>Ευρεία οθόνη</PresentationFormat>
  <Paragraphs>375</Paragraphs>
  <Slides>56</Slides>
  <Notes>55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56</vt:i4>
      </vt:variant>
    </vt:vector>
  </HeadingPairs>
  <TitlesOfParts>
    <vt:vector size="63" baseType="lpstr">
      <vt:lpstr>-apple-system</vt:lpstr>
      <vt:lpstr>Arial</vt:lpstr>
      <vt:lpstr>Calibri</vt:lpstr>
      <vt:lpstr>Calibri Light</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e.zacharopoulou</dc:creator>
  <cp:lastModifiedBy>Sofia Zacharaki</cp:lastModifiedBy>
  <cp:revision>170</cp:revision>
  <cp:lastPrinted>2020-01-14T13:17:03Z</cp:lastPrinted>
  <dcterms:created xsi:type="dcterms:W3CDTF">2019-04-04T09:56:51Z</dcterms:created>
  <dcterms:modified xsi:type="dcterms:W3CDTF">2022-01-19T07:09:35Z</dcterms:modified>
</cp:coreProperties>
</file>