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1" r:id="rId2"/>
    <p:sldId id="296" r:id="rId3"/>
    <p:sldId id="277" r:id="rId4"/>
    <p:sldId id="278" r:id="rId5"/>
    <p:sldId id="301" r:id="rId6"/>
    <p:sldId id="279" r:id="rId7"/>
    <p:sldId id="280" r:id="rId8"/>
    <p:sldId id="281" r:id="rId9"/>
    <p:sldId id="283" r:id="rId10"/>
    <p:sldId id="284" r:id="rId11"/>
    <p:sldId id="276" r:id="rId12"/>
    <p:sldId id="263" r:id="rId13"/>
    <p:sldId id="265" r:id="rId14"/>
    <p:sldId id="274" r:id="rId15"/>
    <p:sldId id="266" r:id="rId16"/>
    <p:sldId id="275" r:id="rId17"/>
    <p:sldId id="264" r:id="rId18"/>
    <p:sldId id="262" r:id="rId19"/>
    <p:sldId id="268" r:id="rId20"/>
    <p:sldId id="269" r:id="rId21"/>
    <p:sldId id="270" r:id="rId22"/>
    <p:sldId id="271" r:id="rId23"/>
    <p:sldId id="267" r:id="rId24"/>
    <p:sldId id="272" r:id="rId25"/>
    <p:sldId id="297" r:id="rId26"/>
    <p:sldId id="273" r:id="rId27"/>
    <p:sldId id="290" r:id="rId28"/>
    <p:sldId id="291" r:id="rId29"/>
    <p:sldId id="292" r:id="rId30"/>
    <p:sldId id="293" r:id="rId31"/>
    <p:sldId id="294" r:id="rId32"/>
    <p:sldId id="285" r:id="rId33"/>
    <p:sldId id="286" r:id="rId34"/>
    <p:sldId id="310" r:id="rId35"/>
    <p:sldId id="289" r:id="rId36"/>
    <p:sldId id="295" r:id="rId37"/>
    <p:sldId id="302" r:id="rId38"/>
    <p:sldId id="308" r:id="rId39"/>
    <p:sldId id="309" r:id="rId40"/>
    <p:sldId id="260" r:id="rId4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9EEAB-376E-F3C2-8BB9-2E1C418E56BC}" name="Bodossaki Intern 03" initials="BI0" userId="S::intern03@bodossaki.gr::f177dd95-4735-4f35-8571-1c82119dce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e Anastassiadis" initials="GA" lastIdx="1" clrIdx="0">
    <p:extLst>
      <p:ext uri="{19B8F6BF-5375-455C-9EA6-DF929625EA0E}">
        <p15:presenceInfo xmlns:p15="http://schemas.microsoft.com/office/powerpoint/2012/main" userId="S::ganastassiadis@bodossaki.gr::e09b4d1d-b0e4-4bcb-b111-8b442ee586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78088-AC08-44C0-870B-E5A67D1FFC07}" v="9" dt="2022-02-07T14:46:35.33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32" autoAdjust="0"/>
  </p:normalViewPr>
  <p:slideViewPr>
    <p:cSldViewPr snapToGrid="0">
      <p:cViewPr varScale="1">
        <p:scale>
          <a:sx n="100" d="100"/>
          <a:sy n="100" d="100"/>
        </p:scale>
        <p:origin x="9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ossaki Intern 03" userId="f177dd95-4735-4f35-8571-1c82119dcef1" providerId="ADAL" clId="{FCEADDAF-C176-43E9-A2D7-84D24514D781}"/>
    <pc:docChg chg="undo custSel addSld delSld modSld sldOrd">
      <pc:chgData name="Bodossaki Intern 03" userId="f177dd95-4735-4f35-8571-1c82119dcef1" providerId="ADAL" clId="{FCEADDAF-C176-43E9-A2D7-84D24514D781}" dt="2022-01-13T13:35:01.095" v="5325" actId="20577"/>
      <pc:docMkLst>
        <pc:docMk/>
      </pc:docMkLst>
      <pc:sldChg chg="modSp mod">
        <pc:chgData name="Bodossaki Intern 03" userId="f177dd95-4735-4f35-8571-1c82119dcef1" providerId="ADAL" clId="{FCEADDAF-C176-43E9-A2D7-84D24514D781}" dt="2022-01-13T11:14:36.232" v="4810" actId="114"/>
        <pc:sldMkLst>
          <pc:docMk/>
          <pc:sldMk cId="2811351570" sldId="260"/>
        </pc:sldMkLst>
        <pc:spChg chg="mod">
          <ac:chgData name="Bodossaki Intern 03" userId="f177dd95-4735-4f35-8571-1c82119dcef1" providerId="ADAL" clId="{FCEADDAF-C176-43E9-A2D7-84D24514D781}" dt="2022-01-13T11:14:36.232" v="4810" actId="114"/>
          <ac:spMkLst>
            <pc:docMk/>
            <pc:sldMk cId="2811351570" sldId="260"/>
            <ac:spMk id="4" creationId="{C2A953C0-F31D-4F0F-9AC3-47013841D990}"/>
          </ac:spMkLst>
        </pc:spChg>
        <pc:picChg chg="mod">
          <ac:chgData name="Bodossaki Intern 03" userId="f177dd95-4735-4f35-8571-1c82119dcef1" providerId="ADAL" clId="{FCEADDAF-C176-43E9-A2D7-84D24514D781}" dt="2022-01-13T11:14:33.293" v="4809" actId="1076"/>
          <ac:picMkLst>
            <pc:docMk/>
            <pc:sldMk cId="2811351570" sldId="260"/>
            <ac:picMk id="2" creationId="{00000000-0000-0000-0000-000000000000}"/>
          </ac:picMkLst>
        </pc:picChg>
      </pc:sldChg>
      <pc:sldChg chg="modSp mod">
        <pc:chgData name="Bodossaki Intern 03" userId="f177dd95-4735-4f35-8571-1c82119dcef1" providerId="ADAL" clId="{FCEADDAF-C176-43E9-A2D7-84D24514D781}" dt="2022-01-13T09:04:17.282" v="2" actId="313"/>
        <pc:sldMkLst>
          <pc:docMk/>
          <pc:sldMk cId="3799317140" sldId="263"/>
        </pc:sldMkLst>
        <pc:spChg chg="mod">
          <ac:chgData name="Bodossaki Intern 03" userId="f177dd95-4735-4f35-8571-1c82119dcef1" providerId="ADAL" clId="{FCEADDAF-C176-43E9-A2D7-84D24514D781}" dt="2022-01-13T09:04:17.282" v="2" actId="313"/>
          <ac:spMkLst>
            <pc:docMk/>
            <pc:sldMk cId="3799317140" sldId="263"/>
            <ac:spMk id="4" creationId="{00000000-0000-0000-0000-000000000000}"/>
          </ac:spMkLst>
        </pc:spChg>
      </pc:sldChg>
      <pc:sldChg chg="modSp mod addCm delCm modCm">
        <pc:chgData name="Bodossaki Intern 03" userId="f177dd95-4735-4f35-8571-1c82119dcef1" providerId="ADAL" clId="{FCEADDAF-C176-43E9-A2D7-84D24514D781}" dt="2022-01-13T13:33:57.620" v="5313" actId="1076"/>
        <pc:sldMkLst>
          <pc:docMk/>
          <pc:sldMk cId="3337866350" sldId="264"/>
        </pc:sldMkLst>
        <pc:spChg chg="mod">
          <ac:chgData name="Bodossaki Intern 03" userId="f177dd95-4735-4f35-8571-1c82119dcef1" providerId="ADAL" clId="{FCEADDAF-C176-43E9-A2D7-84D24514D781}" dt="2022-01-13T13:33:57.620" v="5313" actId="1076"/>
          <ac:spMkLst>
            <pc:docMk/>
            <pc:sldMk cId="3337866350" sldId="264"/>
            <ac:spMk id="4" creationId="{00000000-0000-0000-0000-000000000000}"/>
          </ac:spMkLst>
        </pc:spChg>
      </pc:sldChg>
      <pc:sldChg chg="modSp mod addCm delCm modCm">
        <pc:chgData name="Bodossaki Intern 03" userId="f177dd95-4735-4f35-8571-1c82119dcef1" providerId="ADAL" clId="{FCEADDAF-C176-43E9-A2D7-84D24514D781}" dt="2022-01-13T13:33:22.247" v="5305" actId="403"/>
        <pc:sldMkLst>
          <pc:docMk/>
          <pc:sldMk cId="1962926928" sldId="265"/>
        </pc:sldMkLst>
        <pc:spChg chg="mod">
          <ac:chgData name="Bodossaki Intern 03" userId="f177dd95-4735-4f35-8571-1c82119dcef1" providerId="ADAL" clId="{FCEADDAF-C176-43E9-A2D7-84D24514D781}" dt="2022-01-13T13:33:22.247" v="5305" actId="403"/>
          <ac:spMkLst>
            <pc:docMk/>
            <pc:sldMk cId="1962926928" sldId="265"/>
            <ac:spMk id="4" creationId="{00000000-0000-0000-0000-000000000000}"/>
          </ac:spMkLst>
        </pc:spChg>
      </pc:sldChg>
      <pc:sldChg chg="modSp mod">
        <pc:chgData name="Bodossaki Intern 03" userId="f177dd95-4735-4f35-8571-1c82119dcef1" providerId="ADAL" clId="{FCEADDAF-C176-43E9-A2D7-84D24514D781}" dt="2022-01-13T13:33:38.380" v="5307" actId="27636"/>
        <pc:sldMkLst>
          <pc:docMk/>
          <pc:sldMk cId="1634002198" sldId="266"/>
        </pc:sldMkLst>
        <pc:spChg chg="mod">
          <ac:chgData name="Bodossaki Intern 03" userId="f177dd95-4735-4f35-8571-1c82119dcef1" providerId="ADAL" clId="{FCEADDAF-C176-43E9-A2D7-84D24514D781}" dt="2022-01-13T13:33:38.380" v="5307" actId="27636"/>
          <ac:spMkLst>
            <pc:docMk/>
            <pc:sldMk cId="1634002198" sldId="266"/>
            <ac:spMk id="4" creationId="{00000000-0000-0000-0000-000000000000}"/>
          </ac:spMkLst>
        </pc:spChg>
      </pc:sldChg>
      <pc:sldChg chg="modSp mod">
        <pc:chgData name="Bodossaki Intern 03" userId="f177dd95-4735-4f35-8571-1c82119dcef1" providerId="ADAL" clId="{FCEADDAF-C176-43E9-A2D7-84D24514D781}" dt="2022-01-13T09:51:54.904" v="1017" actId="20577"/>
        <pc:sldMkLst>
          <pc:docMk/>
          <pc:sldMk cId="2182633739" sldId="268"/>
        </pc:sldMkLst>
        <pc:spChg chg="mod">
          <ac:chgData name="Bodossaki Intern 03" userId="f177dd95-4735-4f35-8571-1c82119dcef1" providerId="ADAL" clId="{FCEADDAF-C176-43E9-A2D7-84D24514D781}" dt="2022-01-13T09:51:54.904" v="1017" actId="20577"/>
          <ac:spMkLst>
            <pc:docMk/>
            <pc:sldMk cId="2182633739" sldId="268"/>
            <ac:spMk id="4" creationId="{00000000-0000-0000-0000-000000000000}"/>
          </ac:spMkLst>
        </pc:spChg>
      </pc:sldChg>
      <pc:sldChg chg="modSp mod">
        <pc:chgData name="Bodossaki Intern 03" userId="f177dd95-4735-4f35-8571-1c82119dcef1" providerId="ADAL" clId="{FCEADDAF-C176-43E9-A2D7-84D24514D781}" dt="2022-01-13T09:52:04.015" v="1019" actId="20577"/>
        <pc:sldMkLst>
          <pc:docMk/>
          <pc:sldMk cId="3901887013" sldId="269"/>
        </pc:sldMkLst>
        <pc:spChg chg="mod">
          <ac:chgData name="Bodossaki Intern 03" userId="f177dd95-4735-4f35-8571-1c82119dcef1" providerId="ADAL" clId="{FCEADDAF-C176-43E9-A2D7-84D24514D781}" dt="2022-01-13T09:52:04.015" v="1019" actId="20577"/>
          <ac:spMkLst>
            <pc:docMk/>
            <pc:sldMk cId="3901887013" sldId="269"/>
            <ac:spMk id="4" creationId="{00000000-0000-0000-0000-000000000000}"/>
          </ac:spMkLst>
        </pc:spChg>
      </pc:sldChg>
      <pc:sldChg chg="modSp mod">
        <pc:chgData name="Bodossaki Intern 03" userId="f177dd95-4735-4f35-8571-1c82119dcef1" providerId="ADAL" clId="{FCEADDAF-C176-43E9-A2D7-84D24514D781}" dt="2022-01-13T13:34:12.581" v="5315" actId="27636"/>
        <pc:sldMkLst>
          <pc:docMk/>
          <pc:sldMk cId="587525990" sldId="270"/>
        </pc:sldMkLst>
        <pc:spChg chg="mod">
          <ac:chgData name="Bodossaki Intern 03" userId="f177dd95-4735-4f35-8571-1c82119dcef1" providerId="ADAL" clId="{FCEADDAF-C176-43E9-A2D7-84D24514D781}" dt="2022-01-13T13:34:12.581" v="5315" actId="27636"/>
          <ac:spMkLst>
            <pc:docMk/>
            <pc:sldMk cId="587525990" sldId="270"/>
            <ac:spMk id="4" creationId="{00000000-0000-0000-0000-000000000000}"/>
          </ac:spMkLst>
        </pc:spChg>
      </pc:sldChg>
      <pc:sldChg chg="addSp delSp modSp mod">
        <pc:chgData name="Bodossaki Intern 03" userId="f177dd95-4735-4f35-8571-1c82119dcef1" providerId="ADAL" clId="{FCEADDAF-C176-43E9-A2D7-84D24514D781}" dt="2022-01-13T11:09:10.300" v="4252" actId="14100"/>
        <pc:sldMkLst>
          <pc:docMk/>
          <pc:sldMk cId="1234985301" sldId="272"/>
        </pc:sldMkLst>
        <pc:spChg chg="mod">
          <ac:chgData name="Bodossaki Intern 03" userId="f177dd95-4735-4f35-8571-1c82119dcef1" providerId="ADAL" clId="{FCEADDAF-C176-43E9-A2D7-84D24514D781}" dt="2022-01-13T09:13:34.367" v="14" actId="14100"/>
          <ac:spMkLst>
            <pc:docMk/>
            <pc:sldMk cId="1234985301" sldId="272"/>
            <ac:spMk id="6" creationId="{740CB38D-1D5C-405E-AC3C-15405D449A3B}"/>
          </ac:spMkLst>
        </pc:spChg>
        <pc:picChg chg="del">
          <ac:chgData name="Bodossaki Intern 03" userId="f177dd95-4735-4f35-8571-1c82119dcef1" providerId="ADAL" clId="{FCEADDAF-C176-43E9-A2D7-84D24514D781}" dt="2022-01-13T09:56:19.202" v="1020" actId="478"/>
          <ac:picMkLst>
            <pc:docMk/>
            <pc:sldMk cId="1234985301" sldId="272"/>
            <ac:picMk id="3" creationId="{FC465F1D-4859-452C-942F-CF5E8A3AC7A7}"/>
          </ac:picMkLst>
        </pc:picChg>
        <pc:picChg chg="add mod">
          <ac:chgData name="Bodossaki Intern 03" userId="f177dd95-4735-4f35-8571-1c82119dcef1" providerId="ADAL" clId="{FCEADDAF-C176-43E9-A2D7-84D24514D781}" dt="2022-01-13T11:09:10.300" v="4252" actId="14100"/>
          <ac:picMkLst>
            <pc:docMk/>
            <pc:sldMk cId="1234985301" sldId="272"/>
            <ac:picMk id="7" creationId="{5AA9BF91-C71E-4A2D-A889-07C473CAA2F6}"/>
          </ac:picMkLst>
        </pc:picChg>
      </pc:sldChg>
      <pc:sldChg chg="modSp mod addCm delCm modCm">
        <pc:chgData name="Bodossaki Intern 03" userId="f177dd95-4735-4f35-8571-1c82119dcef1" providerId="ADAL" clId="{FCEADDAF-C176-43E9-A2D7-84D24514D781}" dt="2022-01-13T13:34:25.634" v="5317" actId="27636"/>
        <pc:sldMkLst>
          <pc:docMk/>
          <pc:sldMk cId="3524700244" sldId="273"/>
        </pc:sldMkLst>
        <pc:spChg chg="mod">
          <ac:chgData name="Bodossaki Intern 03" userId="f177dd95-4735-4f35-8571-1c82119dcef1" providerId="ADAL" clId="{FCEADDAF-C176-43E9-A2D7-84D24514D781}" dt="2022-01-13T13:34:25.634" v="5317" actId="27636"/>
          <ac:spMkLst>
            <pc:docMk/>
            <pc:sldMk cId="3524700244" sldId="273"/>
            <ac:spMk id="4" creationId="{00000000-0000-0000-0000-000000000000}"/>
          </ac:spMkLst>
        </pc:spChg>
      </pc:sldChg>
      <pc:sldChg chg="addCm delCm">
        <pc:chgData name="Bodossaki Intern 03" userId="f177dd95-4735-4f35-8571-1c82119dcef1" providerId="ADAL" clId="{FCEADDAF-C176-43E9-A2D7-84D24514D781}" dt="2022-01-13T09:58:57.642" v="1047"/>
        <pc:sldMkLst>
          <pc:docMk/>
          <pc:sldMk cId="2030638362" sldId="278"/>
        </pc:sldMkLst>
      </pc:sldChg>
      <pc:sldChg chg="modSp mod">
        <pc:chgData name="Bodossaki Intern 03" userId="f177dd95-4735-4f35-8571-1c82119dcef1" providerId="ADAL" clId="{FCEADDAF-C176-43E9-A2D7-84D24514D781}" dt="2022-01-13T13:21:55.220" v="5286" actId="14100"/>
        <pc:sldMkLst>
          <pc:docMk/>
          <pc:sldMk cId="641604010" sldId="279"/>
        </pc:sldMkLst>
        <pc:spChg chg="mod">
          <ac:chgData name="Bodossaki Intern 03" userId="f177dd95-4735-4f35-8571-1c82119dcef1" providerId="ADAL" clId="{FCEADDAF-C176-43E9-A2D7-84D24514D781}" dt="2022-01-13T13:21:48.748" v="5283" actId="20577"/>
          <ac:spMkLst>
            <pc:docMk/>
            <pc:sldMk cId="641604010" sldId="279"/>
            <ac:spMk id="3" creationId="{00000000-0000-0000-0000-000000000000}"/>
          </ac:spMkLst>
        </pc:spChg>
        <pc:spChg chg="mod">
          <ac:chgData name="Bodossaki Intern 03" userId="f177dd95-4735-4f35-8571-1c82119dcef1" providerId="ADAL" clId="{FCEADDAF-C176-43E9-A2D7-84D24514D781}" dt="2022-01-13T13:21:55.220" v="5286" actId="14100"/>
          <ac:spMkLst>
            <pc:docMk/>
            <pc:sldMk cId="641604010" sldId="279"/>
            <ac:spMk id="4" creationId="{00000000-0000-0000-0000-000000000000}"/>
          </ac:spMkLst>
        </pc:spChg>
        <pc:picChg chg="mod">
          <ac:chgData name="Bodossaki Intern 03" userId="f177dd95-4735-4f35-8571-1c82119dcef1" providerId="ADAL" clId="{FCEADDAF-C176-43E9-A2D7-84D24514D781}" dt="2022-01-13T13:21:45.963" v="5281" actId="1076"/>
          <ac:picMkLst>
            <pc:docMk/>
            <pc:sldMk cId="641604010" sldId="279"/>
            <ac:picMk id="2" creationId="{00000000-0000-0000-0000-000000000000}"/>
          </ac:picMkLst>
        </pc:picChg>
      </pc:sldChg>
      <pc:sldChg chg="modSp mod addCm delCm modCm">
        <pc:chgData name="Bodossaki Intern 03" userId="f177dd95-4735-4f35-8571-1c82119dcef1" providerId="ADAL" clId="{FCEADDAF-C176-43E9-A2D7-84D24514D781}" dt="2022-01-13T13:22:29.778" v="5292" actId="255"/>
        <pc:sldMkLst>
          <pc:docMk/>
          <pc:sldMk cId="33698405" sldId="282"/>
        </pc:sldMkLst>
        <pc:spChg chg="mod">
          <ac:chgData name="Bodossaki Intern 03" userId="f177dd95-4735-4f35-8571-1c82119dcef1" providerId="ADAL" clId="{FCEADDAF-C176-43E9-A2D7-84D24514D781}" dt="2022-01-13T13:18:25.181" v="5197" actId="20577"/>
          <ac:spMkLst>
            <pc:docMk/>
            <pc:sldMk cId="33698405" sldId="282"/>
            <ac:spMk id="3" creationId="{00000000-0000-0000-0000-000000000000}"/>
          </ac:spMkLst>
        </pc:spChg>
        <pc:spChg chg="mod">
          <ac:chgData name="Bodossaki Intern 03" userId="f177dd95-4735-4f35-8571-1c82119dcef1" providerId="ADAL" clId="{FCEADDAF-C176-43E9-A2D7-84D24514D781}" dt="2022-01-13T13:22:29.778" v="5292" actId="255"/>
          <ac:spMkLst>
            <pc:docMk/>
            <pc:sldMk cId="33698405" sldId="282"/>
            <ac:spMk id="4" creationId="{00000000-0000-0000-0000-000000000000}"/>
          </ac:spMkLst>
        </pc:spChg>
      </pc:sldChg>
      <pc:sldChg chg="modSp mod">
        <pc:chgData name="Bodossaki Intern 03" userId="f177dd95-4735-4f35-8571-1c82119dcef1" providerId="ADAL" clId="{FCEADDAF-C176-43E9-A2D7-84D24514D781}" dt="2022-01-13T13:33:07.605" v="5299" actId="27636"/>
        <pc:sldMkLst>
          <pc:docMk/>
          <pc:sldMk cId="3459256124" sldId="284"/>
        </pc:sldMkLst>
        <pc:spChg chg="mod">
          <ac:chgData name="Bodossaki Intern 03" userId="f177dd95-4735-4f35-8571-1c82119dcef1" providerId="ADAL" clId="{FCEADDAF-C176-43E9-A2D7-84D24514D781}" dt="2022-01-13T13:33:07.605" v="5299" actId="27636"/>
          <ac:spMkLst>
            <pc:docMk/>
            <pc:sldMk cId="3459256124" sldId="284"/>
            <ac:spMk id="4" creationId="{00000000-0000-0000-0000-000000000000}"/>
          </ac:spMkLst>
        </pc:spChg>
        <pc:picChg chg="mod">
          <ac:chgData name="Bodossaki Intern 03" userId="f177dd95-4735-4f35-8571-1c82119dcef1" providerId="ADAL" clId="{FCEADDAF-C176-43E9-A2D7-84D24514D781}" dt="2022-01-13T13:33:04.296" v="5297" actId="1076"/>
          <ac:picMkLst>
            <pc:docMk/>
            <pc:sldMk cId="3459256124" sldId="284"/>
            <ac:picMk id="2" creationId="{00000000-0000-0000-0000-000000000000}"/>
          </ac:picMkLst>
        </pc:picChg>
      </pc:sldChg>
      <pc:sldChg chg="modSp mod">
        <pc:chgData name="Bodossaki Intern 03" userId="f177dd95-4735-4f35-8571-1c82119dcef1" providerId="ADAL" clId="{FCEADDAF-C176-43E9-A2D7-84D24514D781}" dt="2022-01-13T13:15:01.557" v="5195" actId="404"/>
        <pc:sldMkLst>
          <pc:docMk/>
          <pc:sldMk cId="3656433147" sldId="287"/>
        </pc:sldMkLst>
        <pc:spChg chg="mod">
          <ac:chgData name="Bodossaki Intern 03" userId="f177dd95-4735-4f35-8571-1c82119dcef1" providerId="ADAL" clId="{FCEADDAF-C176-43E9-A2D7-84D24514D781}" dt="2022-01-13T13:15:01.557" v="5195" actId="404"/>
          <ac:spMkLst>
            <pc:docMk/>
            <pc:sldMk cId="3656433147" sldId="287"/>
            <ac:spMk id="8" creationId="{8DCA32D2-D8BA-4304-A07F-63440CA8B235}"/>
          </ac:spMkLst>
        </pc:spChg>
      </pc:sldChg>
      <pc:sldChg chg="addSp modSp mod">
        <pc:chgData name="Bodossaki Intern 03" userId="f177dd95-4735-4f35-8571-1c82119dcef1" providerId="ADAL" clId="{FCEADDAF-C176-43E9-A2D7-84D24514D781}" dt="2022-01-13T09:51:07.248" v="1007" actId="1076"/>
        <pc:sldMkLst>
          <pc:docMk/>
          <pc:sldMk cId="3162339708" sldId="288"/>
        </pc:sldMkLst>
        <pc:spChg chg="mod">
          <ac:chgData name="Bodossaki Intern 03" userId="f177dd95-4735-4f35-8571-1c82119dcef1" providerId="ADAL" clId="{FCEADDAF-C176-43E9-A2D7-84D24514D781}" dt="2022-01-13T09:46:45.915" v="957" actId="20577"/>
          <ac:spMkLst>
            <pc:docMk/>
            <pc:sldMk cId="3162339708" sldId="288"/>
            <ac:spMk id="7" creationId="{0E0C9B53-D3B9-4DAC-BEAF-D122598B9E00}"/>
          </ac:spMkLst>
        </pc:spChg>
        <pc:spChg chg="mod">
          <ac:chgData name="Bodossaki Intern 03" userId="f177dd95-4735-4f35-8571-1c82119dcef1" providerId="ADAL" clId="{FCEADDAF-C176-43E9-A2D7-84D24514D781}" dt="2022-01-13T09:46:55.365" v="963" actId="20577"/>
          <ac:spMkLst>
            <pc:docMk/>
            <pc:sldMk cId="3162339708" sldId="288"/>
            <ac:spMk id="10" creationId="{A207B09F-279B-4EFD-AF3D-2AF2EA6FC30E}"/>
          </ac:spMkLst>
        </pc:spChg>
        <pc:spChg chg="mod">
          <ac:chgData name="Bodossaki Intern 03" userId="f177dd95-4735-4f35-8571-1c82119dcef1" providerId="ADAL" clId="{FCEADDAF-C176-43E9-A2D7-84D24514D781}" dt="2022-01-13T09:47:10.530" v="969" actId="20577"/>
          <ac:spMkLst>
            <pc:docMk/>
            <pc:sldMk cId="3162339708" sldId="288"/>
            <ac:spMk id="11" creationId="{E32B6363-3336-4FFA-A7FA-F230E234179F}"/>
          </ac:spMkLst>
        </pc:spChg>
        <pc:spChg chg="add mod">
          <ac:chgData name="Bodossaki Intern 03" userId="f177dd95-4735-4f35-8571-1c82119dcef1" providerId="ADAL" clId="{FCEADDAF-C176-43E9-A2D7-84D24514D781}" dt="2022-01-13T09:50:33.682" v="993" actId="403"/>
          <ac:spMkLst>
            <pc:docMk/>
            <pc:sldMk cId="3162339708" sldId="288"/>
            <ac:spMk id="14" creationId="{D456F8FA-C607-425F-84FD-05F4427254B6}"/>
          </ac:spMkLst>
        </pc:spChg>
        <pc:spChg chg="add mod">
          <ac:chgData name="Bodossaki Intern 03" userId="f177dd95-4735-4f35-8571-1c82119dcef1" providerId="ADAL" clId="{FCEADDAF-C176-43E9-A2D7-84D24514D781}" dt="2022-01-13T09:51:07.248" v="1007" actId="1076"/>
          <ac:spMkLst>
            <pc:docMk/>
            <pc:sldMk cId="3162339708" sldId="288"/>
            <ac:spMk id="15" creationId="{785E3F05-E4B6-4AF1-98B1-02AC7F1C1028}"/>
          </ac:spMkLst>
        </pc:spChg>
        <pc:grpChg chg="mod">
          <ac:chgData name="Bodossaki Intern 03" userId="f177dd95-4735-4f35-8571-1c82119dcef1" providerId="ADAL" clId="{FCEADDAF-C176-43E9-A2D7-84D24514D781}" dt="2022-01-13T09:49:10.411" v="972"/>
          <ac:grpSpMkLst>
            <pc:docMk/>
            <pc:sldMk cId="3162339708" sldId="288"/>
            <ac:grpSpMk id="9" creationId="{5AE6DC02-9081-4D43-BE94-1D28C3DEE71B}"/>
          </ac:grpSpMkLst>
        </pc:grpChg>
        <pc:inkChg chg="add mod">
          <ac:chgData name="Bodossaki Intern 03" userId="f177dd95-4735-4f35-8571-1c82119dcef1" providerId="ADAL" clId="{FCEADDAF-C176-43E9-A2D7-84D24514D781}" dt="2022-01-13T09:49:10.411" v="972"/>
          <ac:inkMkLst>
            <pc:docMk/>
            <pc:sldMk cId="3162339708" sldId="288"/>
            <ac:inkMk id="5" creationId="{43FA4E56-C07A-4122-904D-51449A1D7458}"/>
          </ac:inkMkLst>
        </pc:inkChg>
        <pc:inkChg chg="add mod">
          <ac:chgData name="Bodossaki Intern 03" userId="f177dd95-4735-4f35-8571-1c82119dcef1" providerId="ADAL" clId="{FCEADDAF-C176-43E9-A2D7-84D24514D781}" dt="2022-01-13T09:49:10.411" v="972"/>
          <ac:inkMkLst>
            <pc:docMk/>
            <pc:sldMk cId="3162339708" sldId="288"/>
            <ac:inkMk id="6" creationId="{E518B8E8-8A8D-4DE5-B134-9718EE75153F}"/>
          </ac:inkMkLst>
        </pc:inkChg>
        <pc:inkChg chg="add">
          <ac:chgData name="Bodossaki Intern 03" userId="f177dd95-4735-4f35-8571-1c82119dcef1" providerId="ADAL" clId="{FCEADDAF-C176-43E9-A2D7-84D24514D781}" dt="2022-01-13T09:49:15.026" v="973" actId="9405"/>
          <ac:inkMkLst>
            <pc:docMk/>
            <pc:sldMk cId="3162339708" sldId="288"/>
            <ac:inkMk id="12" creationId="{4B125A27-96EB-4E47-A879-CBC0F2C18B9C}"/>
          </ac:inkMkLst>
        </pc:inkChg>
      </pc:sldChg>
      <pc:sldChg chg="modSp mod">
        <pc:chgData name="Bodossaki Intern 03" userId="f177dd95-4735-4f35-8571-1c82119dcef1" providerId="ADAL" clId="{FCEADDAF-C176-43E9-A2D7-84D24514D781}" dt="2022-01-13T13:35:01.095" v="5325" actId="20577"/>
        <pc:sldMkLst>
          <pc:docMk/>
          <pc:sldMk cId="238350739" sldId="291"/>
        </pc:sldMkLst>
        <pc:spChg chg="mod">
          <ac:chgData name="Bodossaki Intern 03" userId="f177dd95-4735-4f35-8571-1c82119dcef1" providerId="ADAL" clId="{FCEADDAF-C176-43E9-A2D7-84D24514D781}" dt="2022-01-13T13:35:01.095" v="5325" actId="20577"/>
          <ac:spMkLst>
            <pc:docMk/>
            <pc:sldMk cId="238350739" sldId="291"/>
            <ac:spMk id="5" creationId="{3FE8F4B3-5C16-41BA-942C-64092D30AB2D}"/>
          </ac:spMkLst>
        </pc:spChg>
      </pc:sldChg>
      <pc:sldChg chg="modSp mod">
        <pc:chgData name="Bodossaki Intern 03" userId="f177dd95-4735-4f35-8571-1c82119dcef1" providerId="ADAL" clId="{FCEADDAF-C176-43E9-A2D7-84D24514D781}" dt="2022-01-13T13:12:50.987" v="5128" actId="20577"/>
        <pc:sldMkLst>
          <pc:docMk/>
          <pc:sldMk cId="2955183887" sldId="292"/>
        </pc:sldMkLst>
        <pc:spChg chg="mod">
          <ac:chgData name="Bodossaki Intern 03" userId="f177dd95-4735-4f35-8571-1c82119dcef1" providerId="ADAL" clId="{FCEADDAF-C176-43E9-A2D7-84D24514D781}" dt="2022-01-13T13:12:50.987" v="5128" actId="20577"/>
          <ac:spMkLst>
            <pc:docMk/>
            <pc:sldMk cId="2955183887" sldId="292"/>
            <ac:spMk id="5" creationId="{3FE8F4B3-5C16-41BA-942C-64092D30AB2D}"/>
          </ac:spMkLst>
        </pc:spChg>
      </pc:sldChg>
      <pc:sldChg chg="modSp mod addCm delCm modCm">
        <pc:chgData name="Bodossaki Intern 03" userId="f177dd95-4735-4f35-8571-1c82119dcef1" providerId="ADAL" clId="{FCEADDAF-C176-43E9-A2D7-84D24514D781}" dt="2022-01-13T13:13:28.443" v="5171" actId="20577"/>
        <pc:sldMkLst>
          <pc:docMk/>
          <pc:sldMk cId="1190726716" sldId="293"/>
        </pc:sldMkLst>
        <pc:spChg chg="mod">
          <ac:chgData name="Bodossaki Intern 03" userId="f177dd95-4735-4f35-8571-1c82119dcef1" providerId="ADAL" clId="{FCEADDAF-C176-43E9-A2D7-84D24514D781}" dt="2022-01-13T13:13:28.443" v="5171" actId="20577"/>
          <ac:spMkLst>
            <pc:docMk/>
            <pc:sldMk cId="1190726716" sldId="293"/>
            <ac:spMk id="5" creationId="{3FE8F4B3-5C16-41BA-942C-64092D30AB2D}"/>
          </ac:spMkLst>
        </pc:spChg>
      </pc:sldChg>
      <pc:sldChg chg="modSp mod">
        <pc:chgData name="Bodossaki Intern 03" userId="f177dd95-4735-4f35-8571-1c82119dcef1" providerId="ADAL" clId="{FCEADDAF-C176-43E9-A2D7-84D24514D781}" dt="2022-01-13T13:14:13.315" v="5193" actId="20577"/>
        <pc:sldMkLst>
          <pc:docMk/>
          <pc:sldMk cId="3245019878" sldId="294"/>
        </pc:sldMkLst>
        <pc:spChg chg="mod">
          <ac:chgData name="Bodossaki Intern 03" userId="f177dd95-4735-4f35-8571-1c82119dcef1" providerId="ADAL" clId="{FCEADDAF-C176-43E9-A2D7-84D24514D781}" dt="2022-01-13T13:14:13.315" v="5193" actId="20577"/>
          <ac:spMkLst>
            <pc:docMk/>
            <pc:sldMk cId="3245019878" sldId="294"/>
            <ac:spMk id="5" creationId="{3FE8F4B3-5C16-41BA-942C-64092D30AB2D}"/>
          </ac:spMkLst>
        </pc:spChg>
      </pc:sldChg>
      <pc:sldChg chg="new del">
        <pc:chgData name="Bodossaki Intern 03" userId="f177dd95-4735-4f35-8571-1c82119dcef1" providerId="ADAL" clId="{FCEADDAF-C176-43E9-A2D7-84D24514D781}" dt="2022-01-13T09:13:06.262" v="6" actId="680"/>
        <pc:sldMkLst>
          <pc:docMk/>
          <pc:sldMk cId="1846440795" sldId="297"/>
        </pc:sldMkLst>
      </pc:sldChg>
      <pc:sldChg chg="addSp delSp modSp add mod">
        <pc:chgData name="Bodossaki Intern 03" userId="f177dd95-4735-4f35-8571-1c82119dcef1" providerId="ADAL" clId="{FCEADDAF-C176-43E9-A2D7-84D24514D781}" dt="2022-01-13T09:57:25.113" v="1027" actId="1076"/>
        <pc:sldMkLst>
          <pc:docMk/>
          <pc:sldMk cId="3996458200" sldId="297"/>
        </pc:sldMkLst>
        <pc:spChg chg="mod">
          <ac:chgData name="Bodossaki Intern 03" userId="f177dd95-4735-4f35-8571-1c82119dcef1" providerId="ADAL" clId="{FCEADDAF-C176-43E9-A2D7-84D24514D781}" dt="2022-01-13T09:21:58.538" v="514" actId="20577"/>
          <ac:spMkLst>
            <pc:docMk/>
            <pc:sldMk cId="3996458200" sldId="297"/>
            <ac:spMk id="4" creationId="{00000000-0000-0000-0000-000000000000}"/>
          </ac:spMkLst>
        </pc:spChg>
        <pc:spChg chg="mod">
          <ac:chgData name="Bodossaki Intern 03" userId="f177dd95-4735-4f35-8571-1c82119dcef1" providerId="ADAL" clId="{FCEADDAF-C176-43E9-A2D7-84D24514D781}" dt="2022-01-13T09:21:01.388" v="469" actId="1076"/>
          <ac:spMkLst>
            <pc:docMk/>
            <pc:sldMk cId="3996458200" sldId="297"/>
            <ac:spMk id="6" creationId="{740CB38D-1D5C-405E-AC3C-15405D449A3B}"/>
          </ac:spMkLst>
        </pc:spChg>
        <pc:picChg chg="mod">
          <ac:chgData name="Bodossaki Intern 03" userId="f177dd95-4735-4f35-8571-1c82119dcef1" providerId="ADAL" clId="{FCEADDAF-C176-43E9-A2D7-84D24514D781}" dt="2022-01-13T09:57:25.113" v="1027" actId="1076"/>
          <ac:picMkLst>
            <pc:docMk/>
            <pc:sldMk cId="3996458200" sldId="297"/>
            <ac:picMk id="2" creationId="{00000000-0000-0000-0000-000000000000}"/>
          </ac:picMkLst>
        </pc:picChg>
        <pc:picChg chg="del">
          <ac:chgData name="Bodossaki Intern 03" userId="f177dd95-4735-4f35-8571-1c82119dcef1" providerId="ADAL" clId="{FCEADDAF-C176-43E9-A2D7-84D24514D781}" dt="2022-01-13T09:16:00.989" v="161" actId="478"/>
          <ac:picMkLst>
            <pc:docMk/>
            <pc:sldMk cId="3996458200" sldId="297"/>
            <ac:picMk id="3" creationId="{FC465F1D-4859-452C-942F-CF5E8A3AC7A7}"/>
          </ac:picMkLst>
        </pc:picChg>
        <pc:picChg chg="add mod">
          <ac:chgData name="Bodossaki Intern 03" userId="f177dd95-4735-4f35-8571-1c82119dcef1" providerId="ADAL" clId="{FCEADDAF-C176-43E9-A2D7-84D24514D781}" dt="2022-01-13T09:57:24.079" v="1026" actId="1076"/>
          <ac:picMkLst>
            <pc:docMk/>
            <pc:sldMk cId="3996458200" sldId="297"/>
            <ac:picMk id="5" creationId="{806584F1-3E6C-4A44-8513-6BE6CD25F906}"/>
          </ac:picMkLst>
        </pc:picChg>
        <pc:picChg chg="add del mod">
          <ac:chgData name="Bodossaki Intern 03" userId="f177dd95-4735-4f35-8571-1c82119dcef1" providerId="ADAL" clId="{FCEADDAF-C176-43E9-A2D7-84D24514D781}" dt="2022-01-13T09:57:17.625" v="1024" actId="478"/>
          <ac:picMkLst>
            <pc:docMk/>
            <pc:sldMk cId="3996458200" sldId="297"/>
            <ac:picMk id="7" creationId="{43E7B1DE-F462-4DF8-8FB9-585C9EB89F06}"/>
          </ac:picMkLst>
        </pc:picChg>
        <pc:picChg chg="add mod">
          <ac:chgData name="Bodossaki Intern 03" userId="f177dd95-4735-4f35-8571-1c82119dcef1" providerId="ADAL" clId="{FCEADDAF-C176-43E9-A2D7-84D24514D781}" dt="2022-01-13T09:18:34.260" v="182" actId="14100"/>
          <ac:picMkLst>
            <pc:docMk/>
            <pc:sldMk cId="3996458200" sldId="297"/>
            <ac:picMk id="9" creationId="{FB779699-9E15-4A2B-8213-0030F904ADCE}"/>
          </ac:picMkLst>
        </pc:picChg>
      </pc:sldChg>
      <pc:sldChg chg="modSp add mod">
        <pc:chgData name="Bodossaki Intern 03" userId="f177dd95-4735-4f35-8571-1c82119dcef1" providerId="ADAL" clId="{FCEADDAF-C176-43E9-A2D7-84D24514D781}" dt="2022-01-13T13:19:35.487" v="5223" actId="20577"/>
        <pc:sldMkLst>
          <pc:docMk/>
          <pc:sldMk cId="1582915246" sldId="298"/>
        </pc:sldMkLst>
        <pc:spChg chg="mod">
          <ac:chgData name="Bodossaki Intern 03" userId="f177dd95-4735-4f35-8571-1c82119dcef1" providerId="ADAL" clId="{FCEADDAF-C176-43E9-A2D7-84D24514D781}" dt="2022-01-13T13:19:35.487" v="5223" actId="20577"/>
          <ac:spMkLst>
            <pc:docMk/>
            <pc:sldMk cId="1582915246" sldId="298"/>
            <ac:spMk id="3" creationId="{00000000-0000-0000-0000-000000000000}"/>
          </ac:spMkLst>
        </pc:spChg>
        <pc:spChg chg="mod">
          <ac:chgData name="Bodossaki Intern 03" userId="f177dd95-4735-4f35-8571-1c82119dcef1" providerId="ADAL" clId="{FCEADDAF-C176-43E9-A2D7-84D24514D781}" dt="2022-01-13T11:04:58.308" v="3655" actId="20577"/>
          <ac:spMkLst>
            <pc:docMk/>
            <pc:sldMk cId="1582915246" sldId="298"/>
            <ac:spMk id="4" creationId="{00000000-0000-0000-0000-000000000000}"/>
          </ac:spMkLst>
        </pc:spChg>
      </pc:sldChg>
      <pc:sldChg chg="addSp delSp modSp add mod">
        <pc:chgData name="Bodossaki Intern 03" userId="f177dd95-4735-4f35-8571-1c82119dcef1" providerId="ADAL" clId="{FCEADDAF-C176-43E9-A2D7-84D24514D781}" dt="2022-01-13T13:20:03.048" v="5231" actId="404"/>
        <pc:sldMkLst>
          <pc:docMk/>
          <pc:sldMk cId="2359917179" sldId="299"/>
        </pc:sldMkLst>
        <pc:spChg chg="mod">
          <ac:chgData name="Bodossaki Intern 03" userId="f177dd95-4735-4f35-8571-1c82119dcef1" providerId="ADAL" clId="{FCEADDAF-C176-43E9-A2D7-84D24514D781}" dt="2022-01-13T13:19:30.620" v="5219" actId="20577"/>
          <ac:spMkLst>
            <pc:docMk/>
            <pc:sldMk cId="2359917179" sldId="299"/>
            <ac:spMk id="3" creationId="{00000000-0000-0000-0000-000000000000}"/>
          </ac:spMkLst>
        </pc:spChg>
        <pc:spChg chg="mod">
          <ac:chgData name="Bodossaki Intern 03" userId="f177dd95-4735-4f35-8571-1c82119dcef1" providerId="ADAL" clId="{FCEADDAF-C176-43E9-A2D7-84D24514D781}" dt="2022-01-13T13:20:03.048" v="5231" actId="404"/>
          <ac:spMkLst>
            <pc:docMk/>
            <pc:sldMk cId="2359917179" sldId="299"/>
            <ac:spMk id="4" creationId="{00000000-0000-0000-0000-000000000000}"/>
          </ac:spMkLst>
        </pc:spChg>
        <pc:graphicFrameChg chg="add del mod">
          <ac:chgData name="Bodossaki Intern 03" userId="f177dd95-4735-4f35-8571-1c82119dcef1" providerId="ADAL" clId="{FCEADDAF-C176-43E9-A2D7-84D24514D781}" dt="2022-01-13T11:02:25.742" v="3549"/>
          <ac:graphicFrameMkLst>
            <pc:docMk/>
            <pc:sldMk cId="2359917179" sldId="299"/>
            <ac:graphicFrameMk id="5" creationId="{7F517764-CFE3-4307-95AA-185666F1FFDE}"/>
          </ac:graphicFrameMkLst>
        </pc:graphicFrameChg>
        <pc:graphicFrameChg chg="add del mod">
          <ac:chgData name="Bodossaki Intern 03" userId="f177dd95-4735-4f35-8571-1c82119dcef1" providerId="ADAL" clId="{FCEADDAF-C176-43E9-A2D7-84D24514D781}" dt="2022-01-13T11:02:40.267" v="3555"/>
          <ac:graphicFrameMkLst>
            <pc:docMk/>
            <pc:sldMk cId="2359917179" sldId="299"/>
            <ac:graphicFrameMk id="6" creationId="{049E36D5-63B2-436E-9F7B-46DF481F7B80}"/>
          </ac:graphicFrameMkLst>
        </pc:graphicFrameChg>
        <pc:graphicFrameChg chg="add mod modGraphic">
          <ac:chgData name="Bodossaki Intern 03" userId="f177dd95-4735-4f35-8571-1c82119dcef1" providerId="ADAL" clId="{FCEADDAF-C176-43E9-A2D7-84D24514D781}" dt="2022-01-13T11:16:12.949" v="4811" actId="20577"/>
          <ac:graphicFrameMkLst>
            <pc:docMk/>
            <pc:sldMk cId="2359917179" sldId="299"/>
            <ac:graphicFrameMk id="7" creationId="{5C8BEB04-8410-45F6-AF9F-157393617654}"/>
          </ac:graphicFrameMkLst>
        </pc:graphicFrameChg>
      </pc:sldChg>
      <pc:sldChg chg="modSp add mod">
        <pc:chgData name="Bodossaki Intern 03" userId="f177dd95-4735-4f35-8571-1c82119dcef1" providerId="ADAL" clId="{FCEADDAF-C176-43E9-A2D7-84D24514D781}" dt="2022-01-13T13:22:36.126" v="5293" actId="255"/>
        <pc:sldMkLst>
          <pc:docMk/>
          <pc:sldMk cId="2745728910" sldId="300"/>
        </pc:sldMkLst>
        <pc:spChg chg="mod">
          <ac:chgData name="Bodossaki Intern 03" userId="f177dd95-4735-4f35-8571-1c82119dcef1" providerId="ADAL" clId="{FCEADDAF-C176-43E9-A2D7-84D24514D781}" dt="2022-01-13T13:18:34.099" v="5200" actId="20577"/>
          <ac:spMkLst>
            <pc:docMk/>
            <pc:sldMk cId="2745728910" sldId="300"/>
            <ac:spMk id="3" creationId="{00000000-0000-0000-0000-000000000000}"/>
          </ac:spMkLst>
        </pc:spChg>
        <pc:spChg chg="mod">
          <ac:chgData name="Bodossaki Intern 03" userId="f177dd95-4735-4f35-8571-1c82119dcef1" providerId="ADAL" clId="{FCEADDAF-C176-43E9-A2D7-84D24514D781}" dt="2022-01-13T13:22:36.126" v="5293" actId="255"/>
          <ac:spMkLst>
            <pc:docMk/>
            <pc:sldMk cId="2745728910" sldId="300"/>
            <ac:spMk id="4" creationId="{00000000-0000-0000-0000-000000000000}"/>
          </ac:spMkLst>
        </pc:spChg>
      </pc:sldChg>
      <pc:sldChg chg="modSp add mod ord">
        <pc:chgData name="Bodossaki Intern 03" userId="f177dd95-4735-4f35-8571-1c82119dcef1" providerId="ADAL" clId="{FCEADDAF-C176-43E9-A2D7-84D24514D781}" dt="2022-01-13T13:21:40.729" v="5279"/>
        <pc:sldMkLst>
          <pc:docMk/>
          <pc:sldMk cId="2960007599" sldId="301"/>
        </pc:sldMkLst>
        <pc:spChg chg="mod">
          <ac:chgData name="Bodossaki Intern 03" userId="f177dd95-4735-4f35-8571-1c82119dcef1" providerId="ADAL" clId="{FCEADDAF-C176-43E9-A2D7-84D24514D781}" dt="2022-01-13T13:21:28.525" v="5277" actId="404"/>
          <ac:spMkLst>
            <pc:docMk/>
            <pc:sldMk cId="2960007599" sldId="301"/>
            <ac:spMk id="4" creationId="{00000000-0000-0000-0000-000000000000}"/>
          </ac:spMkLst>
        </pc:spChg>
      </pc:sldChg>
    </pc:docChg>
  </pc:docChgLst>
  <pc:docChgLst>
    <pc:chgData name="Bodossaki Intern 03" userId="f177dd95-4735-4f35-8571-1c82119dcef1" providerId="ADAL" clId="{82B78088-AC08-44C0-870B-E5A67D1FFC07}"/>
    <pc:docChg chg="undo redo custSel addSld delSld modSld sldOrd">
      <pc:chgData name="Bodossaki Intern 03" userId="f177dd95-4735-4f35-8571-1c82119dcef1" providerId="ADAL" clId="{82B78088-AC08-44C0-870B-E5A67D1FFC07}" dt="2022-02-07T14:50:14.270" v="3238" actId="20577"/>
      <pc:docMkLst>
        <pc:docMk/>
      </pc:docMkLst>
      <pc:sldChg chg="modSp mod">
        <pc:chgData name="Bodossaki Intern 03" userId="f177dd95-4735-4f35-8571-1c82119dcef1" providerId="ADAL" clId="{82B78088-AC08-44C0-870B-E5A67D1FFC07}" dt="2022-02-07T13:45:43.756" v="46" actId="20577"/>
        <pc:sldMkLst>
          <pc:docMk/>
          <pc:sldMk cId="3524700244" sldId="273"/>
        </pc:sldMkLst>
        <pc:spChg chg="mod">
          <ac:chgData name="Bodossaki Intern 03" userId="f177dd95-4735-4f35-8571-1c82119dcef1" providerId="ADAL" clId="{82B78088-AC08-44C0-870B-E5A67D1FFC07}" dt="2022-02-07T13:45:43.756" v="46" actId="20577"/>
          <ac:spMkLst>
            <pc:docMk/>
            <pc:sldMk cId="3524700244" sldId="273"/>
            <ac:spMk id="4" creationId="{00000000-0000-0000-0000-000000000000}"/>
          </ac:spMkLst>
        </pc:spChg>
      </pc:sldChg>
      <pc:sldChg chg="modSp mod">
        <pc:chgData name="Bodossaki Intern 03" userId="f177dd95-4735-4f35-8571-1c82119dcef1" providerId="ADAL" clId="{82B78088-AC08-44C0-870B-E5A67D1FFC07}" dt="2022-02-07T13:50:27.731" v="317" actId="20577"/>
        <pc:sldMkLst>
          <pc:docMk/>
          <pc:sldMk cId="2321058958" sldId="277"/>
        </pc:sldMkLst>
        <pc:spChg chg="mod">
          <ac:chgData name="Bodossaki Intern 03" userId="f177dd95-4735-4f35-8571-1c82119dcef1" providerId="ADAL" clId="{82B78088-AC08-44C0-870B-E5A67D1FFC07}" dt="2022-02-07T13:50:27.731" v="317" actId="20577"/>
          <ac:spMkLst>
            <pc:docMk/>
            <pc:sldMk cId="2321058958" sldId="277"/>
            <ac:spMk id="3" creationId="{00000000-0000-0000-0000-000000000000}"/>
          </ac:spMkLst>
        </pc:spChg>
      </pc:sldChg>
      <pc:sldChg chg="modSp mod">
        <pc:chgData name="Bodossaki Intern 03" userId="f177dd95-4735-4f35-8571-1c82119dcef1" providerId="ADAL" clId="{82B78088-AC08-44C0-870B-E5A67D1FFC07}" dt="2022-02-07T13:50:24.443" v="315" actId="20577"/>
        <pc:sldMkLst>
          <pc:docMk/>
          <pc:sldMk cId="2030638362" sldId="278"/>
        </pc:sldMkLst>
        <pc:spChg chg="mod">
          <ac:chgData name="Bodossaki Intern 03" userId="f177dd95-4735-4f35-8571-1c82119dcef1" providerId="ADAL" clId="{82B78088-AC08-44C0-870B-E5A67D1FFC07}" dt="2022-02-07T13:50:24.443" v="315" actId="20577"/>
          <ac:spMkLst>
            <pc:docMk/>
            <pc:sldMk cId="2030638362" sldId="278"/>
            <ac:spMk id="3" creationId="{00000000-0000-0000-0000-000000000000}"/>
          </ac:spMkLst>
        </pc:spChg>
      </pc:sldChg>
      <pc:sldChg chg="modSp mod">
        <pc:chgData name="Bodossaki Intern 03" userId="f177dd95-4735-4f35-8571-1c82119dcef1" providerId="ADAL" clId="{82B78088-AC08-44C0-870B-E5A67D1FFC07}" dt="2022-02-07T13:50:13.674" v="307" actId="20577"/>
        <pc:sldMkLst>
          <pc:docMk/>
          <pc:sldMk cId="641604010" sldId="279"/>
        </pc:sldMkLst>
        <pc:spChg chg="mod">
          <ac:chgData name="Bodossaki Intern 03" userId="f177dd95-4735-4f35-8571-1c82119dcef1" providerId="ADAL" clId="{82B78088-AC08-44C0-870B-E5A67D1FFC07}" dt="2022-02-07T13:50:13.674" v="307" actId="20577"/>
          <ac:spMkLst>
            <pc:docMk/>
            <pc:sldMk cId="641604010" sldId="279"/>
            <ac:spMk id="3" creationId="{00000000-0000-0000-0000-000000000000}"/>
          </ac:spMkLst>
        </pc:spChg>
      </pc:sldChg>
      <pc:sldChg chg="modSp mod">
        <pc:chgData name="Bodossaki Intern 03" userId="f177dd95-4735-4f35-8571-1c82119dcef1" providerId="ADAL" clId="{82B78088-AC08-44C0-870B-E5A67D1FFC07}" dt="2022-02-07T13:50:10.202" v="305" actId="20577"/>
        <pc:sldMkLst>
          <pc:docMk/>
          <pc:sldMk cId="475685450" sldId="280"/>
        </pc:sldMkLst>
        <pc:spChg chg="mod">
          <ac:chgData name="Bodossaki Intern 03" userId="f177dd95-4735-4f35-8571-1c82119dcef1" providerId="ADAL" clId="{82B78088-AC08-44C0-870B-E5A67D1FFC07}" dt="2022-02-07T13:50:10.202" v="305" actId="20577"/>
          <ac:spMkLst>
            <pc:docMk/>
            <pc:sldMk cId="475685450" sldId="280"/>
            <ac:spMk id="3" creationId="{00000000-0000-0000-0000-000000000000}"/>
          </ac:spMkLst>
        </pc:spChg>
      </pc:sldChg>
      <pc:sldChg chg="modSp mod">
        <pc:chgData name="Bodossaki Intern 03" userId="f177dd95-4735-4f35-8571-1c82119dcef1" providerId="ADAL" clId="{82B78088-AC08-44C0-870B-E5A67D1FFC07}" dt="2022-02-07T13:50:06.306" v="303" actId="20577"/>
        <pc:sldMkLst>
          <pc:docMk/>
          <pc:sldMk cId="3099243932" sldId="281"/>
        </pc:sldMkLst>
        <pc:spChg chg="mod">
          <ac:chgData name="Bodossaki Intern 03" userId="f177dd95-4735-4f35-8571-1c82119dcef1" providerId="ADAL" clId="{82B78088-AC08-44C0-870B-E5A67D1FFC07}" dt="2022-02-07T13:50:06.306" v="303" actId="20577"/>
          <ac:spMkLst>
            <pc:docMk/>
            <pc:sldMk cId="3099243932" sldId="281"/>
            <ac:spMk id="3" creationId="{00000000-0000-0000-0000-000000000000}"/>
          </ac:spMkLst>
        </pc:spChg>
      </pc:sldChg>
      <pc:sldChg chg="del">
        <pc:chgData name="Bodossaki Intern 03" userId="f177dd95-4735-4f35-8571-1c82119dcef1" providerId="ADAL" clId="{82B78088-AC08-44C0-870B-E5A67D1FFC07}" dt="2022-02-07T13:49:58.519" v="301" actId="2696"/>
        <pc:sldMkLst>
          <pc:docMk/>
          <pc:sldMk cId="33698405" sldId="282"/>
        </pc:sldMkLst>
      </pc:sldChg>
      <pc:sldChg chg="modSp mod">
        <pc:chgData name="Bodossaki Intern 03" userId="f177dd95-4735-4f35-8571-1c82119dcef1" providerId="ADAL" clId="{82B78088-AC08-44C0-870B-E5A67D1FFC07}" dt="2022-02-07T14:42:30.145" v="3153" actId="1076"/>
        <pc:sldMkLst>
          <pc:docMk/>
          <pc:sldMk cId="4139065228" sldId="285"/>
        </pc:sldMkLst>
        <pc:spChg chg="mod">
          <ac:chgData name="Bodossaki Intern 03" userId="f177dd95-4735-4f35-8571-1c82119dcef1" providerId="ADAL" clId="{82B78088-AC08-44C0-870B-E5A67D1FFC07}" dt="2022-02-07T14:42:30.145" v="3153" actId="1076"/>
          <ac:spMkLst>
            <pc:docMk/>
            <pc:sldMk cId="4139065228" sldId="285"/>
            <ac:spMk id="4" creationId="{00000000-0000-0000-0000-000000000000}"/>
          </ac:spMkLst>
        </pc:spChg>
      </pc:sldChg>
      <pc:sldChg chg="modSp mod">
        <pc:chgData name="Bodossaki Intern 03" userId="f177dd95-4735-4f35-8571-1c82119dcef1" providerId="ADAL" clId="{82B78088-AC08-44C0-870B-E5A67D1FFC07}" dt="2022-02-07T13:50:31.163" v="319" actId="20577"/>
        <pc:sldMkLst>
          <pc:docMk/>
          <pc:sldMk cId="747500716" sldId="296"/>
        </pc:sldMkLst>
        <pc:spChg chg="mod">
          <ac:chgData name="Bodossaki Intern 03" userId="f177dd95-4735-4f35-8571-1c82119dcef1" providerId="ADAL" clId="{82B78088-AC08-44C0-870B-E5A67D1FFC07}" dt="2022-02-07T13:50:31.163" v="319" actId="20577"/>
          <ac:spMkLst>
            <pc:docMk/>
            <pc:sldMk cId="747500716" sldId="296"/>
            <ac:spMk id="3" creationId="{00000000-0000-0000-0000-000000000000}"/>
          </ac:spMkLst>
        </pc:spChg>
      </pc:sldChg>
      <pc:sldChg chg="del">
        <pc:chgData name="Bodossaki Intern 03" userId="f177dd95-4735-4f35-8571-1c82119dcef1" providerId="ADAL" clId="{82B78088-AC08-44C0-870B-E5A67D1FFC07}" dt="2022-02-07T13:49:58.519" v="301" actId="2696"/>
        <pc:sldMkLst>
          <pc:docMk/>
          <pc:sldMk cId="1582915246" sldId="298"/>
        </pc:sldMkLst>
      </pc:sldChg>
      <pc:sldChg chg="del">
        <pc:chgData name="Bodossaki Intern 03" userId="f177dd95-4735-4f35-8571-1c82119dcef1" providerId="ADAL" clId="{82B78088-AC08-44C0-870B-E5A67D1FFC07}" dt="2022-02-07T13:49:58.519" v="301" actId="2696"/>
        <pc:sldMkLst>
          <pc:docMk/>
          <pc:sldMk cId="2359917179" sldId="299"/>
        </pc:sldMkLst>
      </pc:sldChg>
      <pc:sldChg chg="del">
        <pc:chgData name="Bodossaki Intern 03" userId="f177dd95-4735-4f35-8571-1c82119dcef1" providerId="ADAL" clId="{82B78088-AC08-44C0-870B-E5A67D1FFC07}" dt="2022-02-07T13:49:58.519" v="301" actId="2696"/>
        <pc:sldMkLst>
          <pc:docMk/>
          <pc:sldMk cId="2745728910" sldId="300"/>
        </pc:sldMkLst>
      </pc:sldChg>
      <pc:sldChg chg="modSp mod">
        <pc:chgData name="Bodossaki Intern 03" userId="f177dd95-4735-4f35-8571-1c82119dcef1" providerId="ADAL" clId="{82B78088-AC08-44C0-870B-E5A67D1FFC07}" dt="2022-02-07T13:50:20.933" v="313" actId="20577"/>
        <pc:sldMkLst>
          <pc:docMk/>
          <pc:sldMk cId="2960007599" sldId="301"/>
        </pc:sldMkLst>
        <pc:spChg chg="mod">
          <ac:chgData name="Bodossaki Intern 03" userId="f177dd95-4735-4f35-8571-1c82119dcef1" providerId="ADAL" clId="{82B78088-AC08-44C0-870B-E5A67D1FFC07}" dt="2022-02-07T13:50:20.933" v="313" actId="20577"/>
          <ac:spMkLst>
            <pc:docMk/>
            <pc:sldMk cId="2960007599" sldId="301"/>
            <ac:spMk id="3" creationId="{00000000-0000-0000-0000-000000000000}"/>
          </ac:spMkLst>
        </pc:spChg>
      </pc:sldChg>
      <pc:sldChg chg="new del">
        <pc:chgData name="Bodossaki Intern 03" userId="f177dd95-4735-4f35-8571-1c82119dcef1" providerId="ADAL" clId="{82B78088-AC08-44C0-870B-E5A67D1FFC07}" dt="2022-02-07T13:47:27.921" v="204" actId="2696"/>
        <pc:sldMkLst>
          <pc:docMk/>
          <pc:sldMk cId="1502626742" sldId="302"/>
        </pc:sldMkLst>
      </pc:sldChg>
      <pc:sldChg chg="delSp add del mod">
        <pc:chgData name="Bodossaki Intern 03" userId="f177dd95-4735-4f35-8571-1c82119dcef1" providerId="ADAL" clId="{82B78088-AC08-44C0-870B-E5A67D1FFC07}" dt="2022-02-07T13:47:40.775" v="207" actId="2696"/>
        <pc:sldMkLst>
          <pc:docMk/>
          <pc:sldMk cId="2499600619" sldId="302"/>
        </pc:sldMkLst>
        <pc:picChg chg="del">
          <ac:chgData name="Bodossaki Intern 03" userId="f177dd95-4735-4f35-8571-1c82119dcef1" providerId="ADAL" clId="{82B78088-AC08-44C0-870B-E5A67D1FFC07}" dt="2022-02-07T13:47:34.937" v="206" actId="478"/>
          <ac:picMkLst>
            <pc:docMk/>
            <pc:sldMk cId="2499600619" sldId="302"/>
            <ac:picMk id="3" creationId="{1F4AF6C1-85CC-43CD-BD7B-E608E759B97C}"/>
          </ac:picMkLst>
        </pc:picChg>
      </pc:sldChg>
      <pc:sldChg chg="modSp add mod ord">
        <pc:chgData name="Bodossaki Intern 03" userId="f177dd95-4735-4f35-8571-1c82119dcef1" providerId="ADAL" clId="{82B78088-AC08-44C0-870B-E5A67D1FFC07}" dt="2022-02-07T14:49:15.369" v="3229" actId="20577"/>
        <pc:sldMkLst>
          <pc:docMk/>
          <pc:sldMk cId="4054960537" sldId="302"/>
        </pc:sldMkLst>
        <pc:spChg chg="mod">
          <ac:chgData name="Bodossaki Intern 03" userId="f177dd95-4735-4f35-8571-1c82119dcef1" providerId="ADAL" clId="{82B78088-AC08-44C0-870B-E5A67D1FFC07}" dt="2022-02-07T14:49:15.369" v="3229" actId="20577"/>
          <ac:spMkLst>
            <pc:docMk/>
            <pc:sldMk cId="4054960537" sldId="302"/>
            <ac:spMk id="4" creationId="{00000000-0000-0000-0000-000000000000}"/>
          </ac:spMkLst>
        </pc:spChg>
        <pc:spChg chg="mod">
          <ac:chgData name="Bodossaki Intern 03" userId="f177dd95-4735-4f35-8571-1c82119dcef1" providerId="ADAL" clId="{82B78088-AC08-44C0-870B-E5A67D1FFC07}" dt="2022-02-07T14:30:38.935" v="2291" actId="20577"/>
          <ac:spMkLst>
            <pc:docMk/>
            <pc:sldMk cId="4054960537" sldId="302"/>
            <ac:spMk id="6" creationId="{740CB38D-1D5C-405E-AC3C-15405D449A3B}"/>
          </ac:spMkLst>
        </pc:spChg>
      </pc:sldChg>
      <pc:sldChg chg="add del">
        <pc:chgData name="Bodossaki Intern 03" userId="f177dd95-4735-4f35-8571-1c82119dcef1" providerId="ADAL" clId="{82B78088-AC08-44C0-870B-E5A67D1FFC07}" dt="2022-02-07T13:49:08.784" v="290" actId="47"/>
        <pc:sldMkLst>
          <pc:docMk/>
          <pc:sldMk cId="1069916984" sldId="303"/>
        </pc:sldMkLst>
      </pc:sldChg>
      <pc:sldChg chg="add del">
        <pc:chgData name="Bodossaki Intern 03" userId="f177dd95-4735-4f35-8571-1c82119dcef1" providerId="ADAL" clId="{82B78088-AC08-44C0-870B-E5A67D1FFC07}" dt="2022-02-07T14:30:56.870" v="2305" actId="47"/>
        <pc:sldMkLst>
          <pc:docMk/>
          <pc:sldMk cId="1606410079" sldId="303"/>
        </pc:sldMkLst>
      </pc:sldChg>
      <pc:sldChg chg="add del">
        <pc:chgData name="Bodossaki Intern 03" userId="f177dd95-4735-4f35-8571-1c82119dcef1" providerId="ADAL" clId="{82B78088-AC08-44C0-870B-E5A67D1FFC07}" dt="2022-02-07T13:49:10.142" v="291" actId="47"/>
        <pc:sldMkLst>
          <pc:docMk/>
          <pc:sldMk cId="136557926" sldId="304"/>
        </pc:sldMkLst>
      </pc:sldChg>
      <pc:sldChg chg="add del">
        <pc:chgData name="Bodossaki Intern 03" userId="f177dd95-4735-4f35-8571-1c82119dcef1" providerId="ADAL" clId="{82B78088-AC08-44C0-870B-E5A67D1FFC07}" dt="2022-02-07T14:30:57.942" v="2306" actId="47"/>
        <pc:sldMkLst>
          <pc:docMk/>
          <pc:sldMk cId="2742827596" sldId="304"/>
        </pc:sldMkLst>
      </pc:sldChg>
      <pc:sldChg chg="add del">
        <pc:chgData name="Bodossaki Intern 03" userId="f177dd95-4735-4f35-8571-1c82119dcef1" providerId="ADAL" clId="{82B78088-AC08-44C0-870B-E5A67D1FFC07}" dt="2022-02-07T13:49:12.179" v="292" actId="47"/>
        <pc:sldMkLst>
          <pc:docMk/>
          <pc:sldMk cId="1464309238" sldId="305"/>
        </pc:sldMkLst>
      </pc:sldChg>
      <pc:sldChg chg="add del">
        <pc:chgData name="Bodossaki Intern 03" userId="f177dd95-4735-4f35-8571-1c82119dcef1" providerId="ADAL" clId="{82B78088-AC08-44C0-870B-E5A67D1FFC07}" dt="2022-02-07T14:31:02.078" v="2309" actId="47"/>
        <pc:sldMkLst>
          <pc:docMk/>
          <pc:sldMk cId="4293780798" sldId="305"/>
        </pc:sldMkLst>
      </pc:sldChg>
      <pc:sldChg chg="add del">
        <pc:chgData name="Bodossaki Intern 03" userId="f177dd95-4735-4f35-8571-1c82119dcef1" providerId="ADAL" clId="{82B78088-AC08-44C0-870B-E5A67D1FFC07}" dt="2022-02-07T13:49:13.882" v="293" actId="47"/>
        <pc:sldMkLst>
          <pc:docMk/>
          <pc:sldMk cId="2931971486" sldId="306"/>
        </pc:sldMkLst>
      </pc:sldChg>
      <pc:sldChg chg="add del">
        <pc:chgData name="Bodossaki Intern 03" userId="f177dd95-4735-4f35-8571-1c82119dcef1" providerId="ADAL" clId="{82B78088-AC08-44C0-870B-E5A67D1FFC07}" dt="2022-02-07T14:30:59.192" v="2307" actId="47"/>
        <pc:sldMkLst>
          <pc:docMk/>
          <pc:sldMk cId="3975770207" sldId="306"/>
        </pc:sldMkLst>
      </pc:sldChg>
      <pc:sldChg chg="add del">
        <pc:chgData name="Bodossaki Intern 03" userId="f177dd95-4735-4f35-8571-1c82119dcef1" providerId="ADAL" clId="{82B78088-AC08-44C0-870B-E5A67D1FFC07}" dt="2022-02-07T13:49:15.141" v="294" actId="47"/>
        <pc:sldMkLst>
          <pc:docMk/>
          <pc:sldMk cId="1831417976" sldId="307"/>
        </pc:sldMkLst>
      </pc:sldChg>
      <pc:sldChg chg="add del">
        <pc:chgData name="Bodossaki Intern 03" userId="f177dd95-4735-4f35-8571-1c82119dcef1" providerId="ADAL" clId="{82B78088-AC08-44C0-870B-E5A67D1FFC07}" dt="2022-02-07T14:31:01.151" v="2308" actId="47"/>
        <pc:sldMkLst>
          <pc:docMk/>
          <pc:sldMk cId="2734648979" sldId="307"/>
        </pc:sldMkLst>
      </pc:sldChg>
      <pc:sldChg chg="addSp modSp add mod">
        <pc:chgData name="Bodossaki Intern 03" userId="f177dd95-4735-4f35-8571-1c82119dcef1" providerId="ADAL" clId="{82B78088-AC08-44C0-870B-E5A67D1FFC07}" dt="2022-02-07T14:49:44.364" v="3233" actId="20577"/>
        <pc:sldMkLst>
          <pc:docMk/>
          <pc:sldMk cId="1111681540" sldId="308"/>
        </pc:sldMkLst>
        <pc:spChg chg="mod">
          <ac:chgData name="Bodossaki Intern 03" userId="f177dd95-4735-4f35-8571-1c82119dcef1" providerId="ADAL" clId="{82B78088-AC08-44C0-870B-E5A67D1FFC07}" dt="2022-02-07T14:49:44.364" v="3233" actId="20577"/>
          <ac:spMkLst>
            <pc:docMk/>
            <pc:sldMk cId="1111681540" sldId="308"/>
            <ac:spMk id="4" creationId="{00000000-0000-0000-0000-000000000000}"/>
          </ac:spMkLst>
        </pc:spChg>
        <pc:spChg chg="mod">
          <ac:chgData name="Bodossaki Intern 03" userId="f177dd95-4735-4f35-8571-1c82119dcef1" providerId="ADAL" clId="{82B78088-AC08-44C0-870B-E5A67D1FFC07}" dt="2022-02-07T14:30:45.151" v="2297" actId="20577"/>
          <ac:spMkLst>
            <pc:docMk/>
            <pc:sldMk cId="1111681540" sldId="308"/>
            <ac:spMk id="6" creationId="{740CB38D-1D5C-405E-AC3C-15405D449A3B}"/>
          </ac:spMkLst>
        </pc:spChg>
        <pc:picChg chg="add mod">
          <ac:chgData name="Bodossaki Intern 03" userId="f177dd95-4735-4f35-8571-1c82119dcef1" providerId="ADAL" clId="{82B78088-AC08-44C0-870B-E5A67D1FFC07}" dt="2022-02-07T14:24:00.447" v="1508" actId="14100"/>
          <ac:picMkLst>
            <pc:docMk/>
            <pc:sldMk cId="1111681540" sldId="308"/>
            <ac:picMk id="5" creationId="{F7977093-8FDB-46BD-A110-88D371ED22F0}"/>
          </ac:picMkLst>
        </pc:picChg>
        <pc:picChg chg="add mod">
          <ac:chgData name="Bodossaki Intern 03" userId="f177dd95-4735-4f35-8571-1c82119dcef1" providerId="ADAL" clId="{82B78088-AC08-44C0-870B-E5A67D1FFC07}" dt="2022-02-07T14:24:43.982" v="1513" actId="14100"/>
          <ac:picMkLst>
            <pc:docMk/>
            <pc:sldMk cId="1111681540" sldId="308"/>
            <ac:picMk id="8" creationId="{32DE3F57-4541-4167-B038-2FEB69909B7B}"/>
          </ac:picMkLst>
        </pc:picChg>
      </pc:sldChg>
      <pc:sldChg chg="add del">
        <pc:chgData name="Bodossaki Intern 03" userId="f177dd95-4735-4f35-8571-1c82119dcef1" providerId="ADAL" clId="{82B78088-AC08-44C0-870B-E5A67D1FFC07}" dt="2022-02-07T13:49:16.244" v="295" actId="47"/>
        <pc:sldMkLst>
          <pc:docMk/>
          <pc:sldMk cId="2418160433" sldId="308"/>
        </pc:sldMkLst>
      </pc:sldChg>
      <pc:sldChg chg="modSp add mod ord">
        <pc:chgData name="Bodossaki Intern 03" userId="f177dd95-4735-4f35-8571-1c82119dcef1" providerId="ADAL" clId="{82B78088-AC08-44C0-870B-E5A67D1FFC07}" dt="2022-02-07T14:50:14.270" v="3238" actId="20577"/>
        <pc:sldMkLst>
          <pc:docMk/>
          <pc:sldMk cId="1111305800" sldId="309"/>
        </pc:sldMkLst>
        <pc:spChg chg="mod">
          <ac:chgData name="Bodossaki Intern 03" userId="f177dd95-4735-4f35-8571-1c82119dcef1" providerId="ADAL" clId="{82B78088-AC08-44C0-870B-E5A67D1FFC07}" dt="2022-02-07T14:50:14.270" v="3238" actId="20577"/>
          <ac:spMkLst>
            <pc:docMk/>
            <pc:sldMk cId="1111305800" sldId="309"/>
            <ac:spMk id="4" creationId="{00000000-0000-0000-0000-000000000000}"/>
          </ac:spMkLst>
        </pc:spChg>
        <pc:spChg chg="mod">
          <ac:chgData name="Bodossaki Intern 03" userId="f177dd95-4735-4f35-8571-1c82119dcef1" providerId="ADAL" clId="{82B78088-AC08-44C0-870B-E5A67D1FFC07}" dt="2022-02-07T14:30:49.781" v="2303" actId="20577"/>
          <ac:spMkLst>
            <pc:docMk/>
            <pc:sldMk cId="1111305800" sldId="309"/>
            <ac:spMk id="6" creationId="{740CB38D-1D5C-405E-AC3C-15405D449A3B}"/>
          </ac:spMkLst>
        </pc:spChg>
      </pc:sldChg>
      <pc:sldChg chg="addSp modSp add del mod">
        <pc:chgData name="Bodossaki Intern 03" userId="f177dd95-4735-4f35-8571-1c82119dcef1" providerId="ADAL" clId="{82B78088-AC08-44C0-870B-E5A67D1FFC07}" dt="2022-02-07T14:35:38.215" v="2795" actId="2696"/>
        <pc:sldMkLst>
          <pc:docMk/>
          <pc:sldMk cId="246193720" sldId="310"/>
        </pc:sldMkLst>
        <pc:spChg chg="mod">
          <ac:chgData name="Bodossaki Intern 03" userId="f177dd95-4735-4f35-8571-1c82119dcef1" providerId="ADAL" clId="{82B78088-AC08-44C0-870B-E5A67D1FFC07}" dt="2022-02-07T14:31:05.805" v="2310" actId="20577"/>
          <ac:spMkLst>
            <pc:docMk/>
            <pc:sldMk cId="246193720" sldId="310"/>
            <ac:spMk id="4" creationId="{00000000-0000-0000-0000-000000000000}"/>
          </ac:spMkLst>
        </pc:spChg>
        <pc:spChg chg="add mod">
          <ac:chgData name="Bodossaki Intern 03" userId="f177dd95-4735-4f35-8571-1c82119dcef1" providerId="ADAL" clId="{82B78088-AC08-44C0-870B-E5A67D1FFC07}" dt="2022-02-07T14:32:42.767" v="2667" actId="20577"/>
          <ac:spMkLst>
            <pc:docMk/>
            <pc:sldMk cId="246193720" sldId="310"/>
            <ac:spMk id="5" creationId="{786DFB8D-EE01-4861-BD1D-F2F29F7877CE}"/>
          </ac:spMkLst>
        </pc:spChg>
        <pc:spChg chg="mod">
          <ac:chgData name="Bodossaki Intern 03" userId="f177dd95-4735-4f35-8571-1c82119dcef1" providerId="ADAL" clId="{82B78088-AC08-44C0-870B-E5A67D1FFC07}" dt="2022-02-07T14:31:16.498" v="2320" actId="20577"/>
          <ac:spMkLst>
            <pc:docMk/>
            <pc:sldMk cId="246193720" sldId="310"/>
            <ac:spMk id="6" creationId="{740CB38D-1D5C-405E-AC3C-15405D449A3B}"/>
          </ac:spMkLst>
        </pc:spChg>
      </pc:sldChg>
      <pc:sldChg chg="addSp delSp modSp add mod">
        <pc:chgData name="Bodossaki Intern 03" userId="f177dd95-4735-4f35-8571-1c82119dcef1" providerId="ADAL" clId="{82B78088-AC08-44C0-870B-E5A67D1FFC07}" dt="2022-02-07T14:47:10.227" v="3181" actId="1076"/>
        <pc:sldMkLst>
          <pc:docMk/>
          <pc:sldMk cId="1731441412" sldId="310"/>
        </pc:sldMkLst>
        <pc:spChg chg="del mod">
          <ac:chgData name="Bodossaki Intern 03" userId="f177dd95-4735-4f35-8571-1c82119dcef1" providerId="ADAL" clId="{82B78088-AC08-44C0-870B-E5A67D1FFC07}" dt="2022-02-07T14:45:52.844" v="3163" actId="478"/>
          <ac:spMkLst>
            <pc:docMk/>
            <pc:sldMk cId="1731441412" sldId="310"/>
            <ac:spMk id="4" creationId="{00000000-0000-0000-0000-000000000000}"/>
          </ac:spMkLst>
        </pc:spChg>
        <pc:spChg chg="mod">
          <ac:chgData name="Bodossaki Intern 03" userId="f177dd95-4735-4f35-8571-1c82119dcef1" providerId="ADAL" clId="{82B78088-AC08-44C0-870B-E5A67D1FFC07}" dt="2022-02-07T14:45:46.716" v="3161" actId="20577"/>
          <ac:spMkLst>
            <pc:docMk/>
            <pc:sldMk cId="1731441412" sldId="310"/>
            <ac:spMk id="6" creationId="{740CB38D-1D5C-405E-AC3C-15405D449A3B}"/>
          </ac:spMkLst>
        </pc:spChg>
        <pc:spChg chg="add del mod">
          <ac:chgData name="Bodossaki Intern 03" userId="f177dd95-4735-4f35-8571-1c82119dcef1" providerId="ADAL" clId="{82B78088-AC08-44C0-870B-E5A67D1FFC07}" dt="2022-02-07T14:46:19.524" v="3174"/>
          <ac:spMkLst>
            <pc:docMk/>
            <pc:sldMk cId="1731441412" sldId="310"/>
            <ac:spMk id="10" creationId="{604CE8E5-D91A-488B-A04F-B827544228C5}"/>
          </ac:spMkLst>
        </pc:spChg>
        <pc:spChg chg="add mod">
          <ac:chgData name="Bodossaki Intern 03" userId="f177dd95-4735-4f35-8571-1c82119dcef1" providerId="ADAL" clId="{82B78088-AC08-44C0-870B-E5A67D1FFC07}" dt="2022-02-07T14:46:57.574" v="3180" actId="14100"/>
          <ac:spMkLst>
            <pc:docMk/>
            <pc:sldMk cId="1731441412" sldId="310"/>
            <ac:spMk id="11" creationId="{D1E510B4-9987-419C-9028-CAFF1C1892CE}"/>
          </ac:spMkLst>
        </pc:spChg>
        <pc:spChg chg="add mod">
          <ac:chgData name="Bodossaki Intern 03" userId="f177dd95-4735-4f35-8571-1c82119dcef1" providerId="ADAL" clId="{82B78088-AC08-44C0-870B-E5A67D1FFC07}" dt="2022-02-07T14:47:10.227" v="3181" actId="1076"/>
          <ac:spMkLst>
            <pc:docMk/>
            <pc:sldMk cId="1731441412" sldId="310"/>
            <ac:spMk id="13" creationId="{E2E5A323-669D-4098-BDF3-D808FDB46A27}"/>
          </ac:spMkLst>
        </pc:spChg>
        <pc:picChg chg="del">
          <ac:chgData name="Bodossaki Intern 03" userId="f177dd95-4735-4f35-8571-1c82119dcef1" providerId="ADAL" clId="{82B78088-AC08-44C0-870B-E5A67D1FFC07}" dt="2022-02-07T14:45:54.574" v="3164" actId="478"/>
          <ac:picMkLst>
            <pc:docMk/>
            <pc:sldMk cId="1731441412" sldId="310"/>
            <ac:picMk id="5" creationId="{3B5ECF95-B2E5-43FA-87CE-932E3A6FFC6B}"/>
          </ac:picMkLst>
        </pc:picChg>
        <pc:picChg chg="del mod">
          <ac:chgData name="Bodossaki Intern 03" userId="f177dd95-4735-4f35-8571-1c82119dcef1" providerId="ADAL" clId="{82B78088-AC08-44C0-870B-E5A67D1FFC07}" dt="2022-02-07T14:45:56.332" v="3166" actId="478"/>
          <ac:picMkLst>
            <pc:docMk/>
            <pc:sldMk cId="1731441412" sldId="310"/>
            <ac:picMk id="7" creationId="{CA8B1A6D-D80E-47BF-9824-36261CF3F145}"/>
          </ac:picMkLst>
        </pc:picChg>
        <pc:picChg chg="add del mod">
          <ac:chgData name="Bodossaki Intern 03" userId="f177dd95-4735-4f35-8571-1c82119dcef1" providerId="ADAL" clId="{82B78088-AC08-44C0-870B-E5A67D1FFC07}" dt="2022-02-07T14:46:04.925" v="3168"/>
          <ac:picMkLst>
            <pc:docMk/>
            <pc:sldMk cId="1731441412" sldId="310"/>
            <ac:picMk id="8" creationId="{BA2648B4-38A7-4444-989C-05F1DB4DF4F6}"/>
          </ac:picMkLst>
        </pc:picChg>
        <pc:picChg chg="add del mod">
          <ac:chgData name="Bodossaki Intern 03" userId="f177dd95-4735-4f35-8571-1c82119dcef1" providerId="ADAL" clId="{82B78088-AC08-44C0-870B-E5A67D1FFC07}" dt="2022-02-07T14:46:20.526" v="3176"/>
          <ac:picMkLst>
            <pc:docMk/>
            <pc:sldMk cId="1731441412" sldId="310"/>
            <ac:picMk id="9" creationId="{BC8C9A23-0754-4982-87F6-97C3DBD53BF0}"/>
          </ac:picMkLst>
        </pc:picChg>
        <pc:picChg chg="add mod">
          <ac:chgData name="Bodossaki Intern 03" userId="f177dd95-4735-4f35-8571-1c82119dcef1" providerId="ADAL" clId="{82B78088-AC08-44C0-870B-E5A67D1FFC07}" dt="2022-02-07T14:46:53.593" v="3179" actId="14100"/>
          <ac:picMkLst>
            <pc:docMk/>
            <pc:sldMk cId="1731441412" sldId="310"/>
            <ac:picMk id="12" creationId="{6BFE7205-1F9B-4441-B896-D8A5F5251CE9}"/>
          </ac:picMkLst>
        </pc:picChg>
      </pc:sldChg>
      <pc:sldChg chg="addSp new del mod ord">
        <pc:chgData name="Bodossaki Intern 03" userId="f177dd95-4735-4f35-8571-1c82119dcef1" providerId="ADAL" clId="{82B78088-AC08-44C0-870B-E5A67D1FFC07}" dt="2022-02-07T14:45:41.070" v="3158" actId="2696"/>
        <pc:sldMkLst>
          <pc:docMk/>
          <pc:sldMk cId="2242652951" sldId="310"/>
        </pc:sldMkLst>
        <pc:spChg chg="add">
          <ac:chgData name="Bodossaki Intern 03" userId="f177dd95-4735-4f35-8571-1c82119dcef1" providerId="ADAL" clId="{82B78088-AC08-44C0-870B-E5A67D1FFC07}" dt="2022-02-07T14:45:36.443" v="3157" actId="22"/>
          <ac:spMkLst>
            <pc:docMk/>
            <pc:sldMk cId="2242652951" sldId="310"/>
            <ac:spMk id="3" creationId="{5A50D377-68AE-447C-9348-5F135379D5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A4B5BD1-EE3F-4B1E-94E2-4424C6DF6C6C}" type="datetimeFigureOut">
              <a:rPr lang="el-GR" smtClean="0"/>
              <a:t>10/2/2022</a:t>
            </a:fld>
            <a:endParaRPr lang="el-GR"/>
          </a:p>
        </p:txBody>
      </p:sp>
      <p:sp>
        <p:nvSpPr>
          <p:cNvPr id="4" name="Θέση εικόνας διαφάνειας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FC18DE8-4DF3-4126-846C-B0A52B1BF743}" type="slidenum">
              <a:rPr lang="el-GR" smtClean="0"/>
              <a:t>‹#›</a:t>
            </a:fld>
            <a:endParaRPr lang="el-GR"/>
          </a:p>
        </p:txBody>
      </p:sp>
    </p:spTree>
    <p:extLst>
      <p:ext uri="{BB962C8B-B14F-4D97-AF65-F5344CB8AC3E}">
        <p14:creationId xmlns:p14="http://schemas.microsoft.com/office/powerpoint/2010/main" val="384617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Καλησπέρα σας, Ονομάζομαι Αντωνίου Σπύρος και σας ευχαριστούμε για την συμμετοχή σας. Σας καλωσορίζουμε στην παρουσίαση εκ μέρους της οικονομικής υπηρεσίας του προγράμματος. Ελπίζουμε και πιστεύουμε ότι θα έχουμε άριστη συνεργασία, από πλευράς μας στοχεύουμε στη βέλτιστη προσπάθεια, ώστε να έχετε την κατάλληλη καθοδήγηση για να υλοποιήσετε τις δράσεις σας. </a:t>
            </a:r>
          </a:p>
          <a:p>
            <a:r>
              <a:rPr lang="el-GR" dirty="0"/>
              <a:t>Τέλος θα ήθελα να σας ενημερώσω ότι για οποιοδήποτε ερώτημα έχετε είμαστε στη διάθεση σας μετά το τέλος της παρουσίασης.  </a:t>
            </a:r>
          </a:p>
        </p:txBody>
      </p:sp>
      <p:sp>
        <p:nvSpPr>
          <p:cNvPr id="4" name="Θέση αριθμού διαφάνειας 3"/>
          <p:cNvSpPr>
            <a:spLocks noGrp="1"/>
          </p:cNvSpPr>
          <p:nvPr>
            <p:ph type="sldNum" sz="quarter" idx="5"/>
          </p:nvPr>
        </p:nvSpPr>
        <p:spPr/>
        <p:txBody>
          <a:bodyPr/>
          <a:lstStyle/>
          <a:p>
            <a:fld id="{3FC18DE8-4DF3-4126-846C-B0A52B1BF743}" type="slidenum">
              <a:rPr lang="el-GR" smtClean="0"/>
              <a:t>1</a:t>
            </a:fld>
            <a:endParaRPr lang="el-GR"/>
          </a:p>
        </p:txBody>
      </p:sp>
    </p:spTree>
    <p:extLst>
      <p:ext uri="{BB962C8B-B14F-4D97-AF65-F5344CB8AC3E}">
        <p14:creationId xmlns:p14="http://schemas.microsoft.com/office/powerpoint/2010/main" val="178614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Άρα να επισημάνουμε ξανά ότι οι δαπάνες θα πρέπει να έχουν τιμολογηθεί και εξοφληθεί μέχρι τον τελευταίο μήνα της εκάστοτε περιόδου υλοποίησης εκτός του τελευταίου μήνα συνολικά του έργου, όπου ναι μεν θα πρέπει η τιμολόγηση να μην είναι μεταγενέστερη της ημερομηνίας λήξης του έργου αλλά η πληρωμή μπορεί να πραγματοποιηθεί μέχρι και ένα μήνα αργότερα. Αλλά όσο το συντομότερο ολοκληρώνεται τόσο το συντομότερο πληρώνεστε.</a:t>
            </a:r>
          </a:p>
        </p:txBody>
      </p:sp>
      <p:sp>
        <p:nvSpPr>
          <p:cNvPr id="4" name="Θέση αριθμού διαφάνειας 3"/>
          <p:cNvSpPr>
            <a:spLocks noGrp="1"/>
          </p:cNvSpPr>
          <p:nvPr>
            <p:ph type="sldNum" sz="quarter" idx="5"/>
          </p:nvPr>
        </p:nvSpPr>
        <p:spPr/>
        <p:txBody>
          <a:bodyPr/>
          <a:lstStyle/>
          <a:p>
            <a:fld id="{3FC18DE8-4DF3-4126-846C-B0A52B1BF743}" type="slidenum">
              <a:rPr lang="el-GR" smtClean="0"/>
              <a:t>5</a:t>
            </a:fld>
            <a:endParaRPr lang="el-GR"/>
          </a:p>
        </p:txBody>
      </p:sp>
    </p:spTree>
    <p:extLst>
      <p:ext uri="{BB962C8B-B14F-4D97-AF65-F5344CB8AC3E}">
        <p14:creationId xmlns:p14="http://schemas.microsoft.com/office/powerpoint/2010/main" val="171208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Συνοψίζοντας περιληπτικά μπορούμε να πούμε ότι ο ΦΠΑ τον οποίο εκπίπτετε για οποιοδήποτε λόγο δεν μπορεί να είναι επιλέξιμη δαπάνη. Παρακαλούμε την προσοχή σας καθώς έχει δημιουργηθεί πολλές φορές παρανόηση για το παραπάνω θέμα. Ουσιαστικά πρόκειται για διπλή χρηματοδότηση.</a:t>
            </a:r>
          </a:p>
        </p:txBody>
      </p:sp>
      <p:sp>
        <p:nvSpPr>
          <p:cNvPr id="4" name="Θέση αριθμού διαφάνειας 3"/>
          <p:cNvSpPr>
            <a:spLocks noGrp="1"/>
          </p:cNvSpPr>
          <p:nvPr>
            <p:ph type="sldNum" sz="quarter" idx="5"/>
          </p:nvPr>
        </p:nvSpPr>
        <p:spPr/>
        <p:txBody>
          <a:bodyPr/>
          <a:lstStyle/>
          <a:p>
            <a:fld id="{3FC18DE8-4DF3-4126-846C-B0A52B1BF743}" type="slidenum">
              <a:rPr lang="el-GR" smtClean="0"/>
              <a:t>10</a:t>
            </a:fld>
            <a:endParaRPr lang="el-GR"/>
          </a:p>
        </p:txBody>
      </p:sp>
    </p:spTree>
    <p:extLst>
      <p:ext uri="{BB962C8B-B14F-4D97-AF65-F5344CB8AC3E}">
        <p14:creationId xmlns:p14="http://schemas.microsoft.com/office/powerpoint/2010/main" val="13528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053E6F-3BF7-4B27-A3ED-7F74AEB0FAC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259607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96106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460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342435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53E6F-3BF7-4B27-A3ED-7F74AEB0FAC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28938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053E6F-3BF7-4B27-A3ED-7F74AEB0FAC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59115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053E6F-3BF7-4B27-A3ED-7F74AEB0FACD}"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32890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053E6F-3BF7-4B27-A3ED-7F74AEB0FACD}"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9179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53E6F-3BF7-4B27-A3ED-7F74AEB0FACD}"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255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53E6F-3BF7-4B27-A3ED-7F74AEB0FAC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3138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53E6F-3BF7-4B27-A3ED-7F74AEB0FAC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403057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53E6F-3BF7-4B27-A3ED-7F74AEB0FACD}" type="datetimeFigureOut">
              <a:rPr lang="en-US" smtClean="0"/>
              <a:t>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A9905-B1E0-4B3A-875C-A638AA67703A}" type="slidenum">
              <a:rPr lang="en-US" smtClean="0"/>
              <a:t>‹#›</a:t>
            </a:fld>
            <a:endParaRPr lang="en-US"/>
          </a:p>
        </p:txBody>
      </p:sp>
    </p:spTree>
    <p:extLst>
      <p:ext uri="{BB962C8B-B14F-4D97-AF65-F5344CB8AC3E}">
        <p14:creationId xmlns:p14="http://schemas.microsoft.com/office/powerpoint/2010/main" val="55996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apps.bodossaki.gr:8443/plugins/servlet/desk/portal/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0BDE6BE-D301-403E-8F46-9B1F23DC7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3" name="Subtitle 2"/>
          <p:cNvSpPr txBox="1">
            <a:spLocks/>
          </p:cNvSpPr>
          <p:nvPr/>
        </p:nvSpPr>
        <p:spPr>
          <a:xfrm>
            <a:off x="5038262" y="376518"/>
            <a:ext cx="6451647" cy="60780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latin typeface="Arial" panose="020B0604020202020204" pitchFamily="34" charset="0"/>
              <a:cs typeface="Arial" panose="020B0604020202020204" pitchFamily="34" charset="0"/>
            </a:endParaRPr>
          </a:p>
          <a:p>
            <a:pPr marL="0" indent="0" algn="ctr">
              <a:buNone/>
            </a:pPr>
            <a:r>
              <a:rPr lang="el-GR" sz="3200" b="1" u="sng" dirty="0">
                <a:latin typeface="Arial" panose="020B0604020202020204" pitchFamily="34" charset="0"/>
                <a:cs typeface="Arial" panose="020B0604020202020204" pitchFamily="34" charset="0"/>
              </a:rPr>
              <a:t>Χρηματοοικονομική διαχείριση</a:t>
            </a:r>
          </a:p>
          <a:p>
            <a:pPr marL="0" indent="0" algn="ctr">
              <a:buNone/>
            </a:pPr>
            <a:endParaRPr lang="el-GR" sz="1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Κανόνες επιλεξιμότητας</a:t>
            </a:r>
          </a:p>
          <a:p>
            <a:endParaRPr lang="el-GR" sz="11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Οδηγίες συμπλήρωσης </a:t>
            </a:r>
            <a:br>
              <a:rPr lang="el-GR" sz="2400" dirty="0">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Ενδιάμεσης Οικονομικής Έκθεσης ή</a:t>
            </a:r>
            <a:br>
              <a:rPr lang="el-GR"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Interim Financial Report (IFR)</a:t>
            </a:r>
          </a:p>
          <a:p>
            <a:endParaRPr lang="el-GR" sz="11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Μορφή οικονομικού φακέλου </a:t>
            </a:r>
          </a:p>
          <a:p>
            <a:pPr lvl="1"/>
            <a:r>
              <a:rPr lang="el-GR" sz="2000" dirty="0">
                <a:latin typeface="Arial" panose="020B0604020202020204" pitchFamily="34" charset="0"/>
                <a:cs typeface="Arial" panose="020B0604020202020204" pitchFamily="34" charset="0"/>
              </a:rPr>
              <a:t>ηλεκτρονικό αρχείο</a:t>
            </a:r>
          </a:p>
        </p:txBody>
      </p:sp>
    </p:spTree>
    <p:extLst>
      <p:ext uri="{BB962C8B-B14F-4D97-AF65-F5344CB8AC3E}">
        <p14:creationId xmlns:p14="http://schemas.microsoft.com/office/powerpoint/2010/main" val="368395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506"/>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ΦΟΡΟΣ ΠΡΟΣΤΙΘΕΜΕΝΗΣ ΑΞΙΑΣ</a:t>
            </a:r>
          </a:p>
        </p:txBody>
      </p:sp>
      <p:sp>
        <p:nvSpPr>
          <p:cNvPr id="4" name="Content Placeholder 2"/>
          <p:cNvSpPr txBox="1">
            <a:spLocks/>
          </p:cNvSpPr>
          <p:nvPr/>
        </p:nvSpPr>
        <p:spPr>
          <a:xfrm>
            <a:off x="340660" y="1115374"/>
            <a:ext cx="11537575" cy="4639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dirty="0">
                <a:latin typeface="Arial" panose="020B0604020202020204" pitchFamily="34" charset="0"/>
                <a:cs typeface="Arial" panose="020B0604020202020204" pitchFamily="34" charset="0"/>
              </a:rPr>
              <a:t>Ο Φόρος Προστιθέμενης Αξίας (ΦΠΑ) είναι επιλέξιμη δαπάνη μόνον εφόσον βαρύνει πραγματικά και οριστικά τον φορέα υλοποίησης και / η τον εταίρο του. Ειδικότερα: </a:t>
            </a:r>
          </a:p>
          <a:p>
            <a:pPr marL="0" indent="0">
              <a:buNone/>
            </a:pPr>
            <a:r>
              <a:rPr lang="el-GR" sz="2000" dirty="0">
                <a:latin typeface="Arial" panose="020B0604020202020204" pitchFamily="34" charset="0"/>
                <a:cs typeface="Arial" panose="020B0604020202020204" pitchFamily="34" charset="0"/>
              </a:rPr>
              <a:t>(α) Δεν είναι επιλέξιμη δαπάνη ο ΦΠΑ του φορέα υλοποίησης έργου / εταίρου εφ’ όσον αυτός έχει με οποιονδήποτε τρόπο έσοδα υπαγόμενα σε ΦΠΑ σύμφωνα με το καθεστώς που έχει υπαχθεί στην μερίδα ΦΠΑ στην αρμόδια Δ.Ο.Υ. Κατ’ εξαίρεση ο ΦΠΑ είναι επιλέξιμη δαπάνη εφ’ όσον βαρύνει δαπάνες που πραγματοποιούνται για την άσκηση εξαιρουμένων ή </a:t>
            </a:r>
            <a:r>
              <a:rPr lang="el-GR" sz="2000" dirty="0" err="1">
                <a:latin typeface="Arial" panose="020B0604020202020204" pitchFamily="34" charset="0"/>
                <a:cs typeface="Arial" panose="020B0604020202020204" pitchFamily="34" charset="0"/>
              </a:rPr>
              <a:t>απαλλασσομένων</a:t>
            </a:r>
            <a:r>
              <a:rPr lang="el-GR" sz="2000" dirty="0">
                <a:latin typeface="Arial" panose="020B0604020202020204" pitchFamily="34" charset="0"/>
                <a:cs typeface="Arial" panose="020B0604020202020204" pitchFamily="34" charset="0"/>
              </a:rPr>
              <a:t> του ΦΠΑ δραστηριοτήτων του δικαιούχου, και στις περιπτώσεις που δεν δημιουργούνται έσοδα φορολογητέα κατά την υλοποίηση της πράξης ή μετά την ολοκλήρωσή της, ή δημιουργούνται έσοδα που αφορούν μη φορολογητέα δραστηριότητα. Η επιβεβαίωση ότι η σχετική δραστηριότητα είναι μη φορολογητέα δίδεται από τις καθ’ ύλην αρμόδιες φορολογικές αρχές.</a:t>
            </a:r>
          </a:p>
          <a:p>
            <a:pPr marL="0" indent="0">
              <a:buNone/>
            </a:pPr>
            <a:r>
              <a:rPr lang="el-GR" sz="2000" dirty="0">
                <a:latin typeface="Arial" panose="020B0604020202020204" pitchFamily="34" charset="0"/>
                <a:cs typeface="Arial" panose="020B0604020202020204" pitchFamily="34" charset="0"/>
              </a:rPr>
              <a:t>(β) Ο ΦΠΑ που είναι απαιτητός για επιστροφή ή συμψηφισμό και μπορεί να ανακτηθεί με οποιονδήποτε τρόπο δεν είναι επιλέξιμη δαπάνη, ακόμη και αν δεν ανακτάται από τον δικαιούχο. </a:t>
            </a:r>
          </a:p>
          <a:p>
            <a:pPr marL="0" indent="0">
              <a:buNone/>
            </a:pPr>
            <a:r>
              <a:rPr lang="el-GR" sz="2000" dirty="0">
                <a:latin typeface="Arial" panose="020B0604020202020204" pitchFamily="34" charset="0"/>
                <a:cs typeface="Arial" panose="020B0604020202020204" pitchFamily="34" charset="0"/>
              </a:rPr>
              <a:t>(γ) Επίσης δεν είναι επιλέξιμη δαπάνη ο ΦΠΑ φορέα υλοποίησης έργου / εταίρου που υπόκειται σε καθεστώς κατ’ αποκοπή φόρου ή ποσοστού έκπτωσης.</a:t>
            </a:r>
          </a:p>
        </p:txBody>
      </p:sp>
    </p:spTree>
    <p:extLst>
      <p:ext uri="{BB962C8B-B14F-4D97-AF65-F5344CB8AC3E}">
        <p14:creationId xmlns:p14="http://schemas.microsoft.com/office/powerpoint/2010/main" val="345925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313765" y="365125"/>
            <a:ext cx="11618259" cy="1463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dirty="0">
                <a:solidFill>
                  <a:srgbClr val="FF0000"/>
                </a:solidFill>
                <a:latin typeface="Arial" panose="020B0604020202020204" pitchFamily="34" charset="0"/>
                <a:cs typeface="Arial" panose="020B0604020202020204" pitchFamily="34" charset="0"/>
              </a:rPr>
              <a:t>Οδηγίες συμπλήρωσης Ενδιάμεσης Οικονομικής Έκθεσης </a:t>
            </a:r>
            <a:r>
              <a:rPr lang="el-GR" sz="3200" dirty="0">
                <a:solidFill>
                  <a:srgbClr val="FF0000"/>
                </a:solidFill>
                <a:latin typeface="Arial" panose="020B0604020202020204" pitchFamily="34" charset="0"/>
                <a:cs typeface="Arial" panose="020B0604020202020204" pitchFamily="34" charset="0"/>
              </a:rPr>
              <a:t>ή</a:t>
            </a:r>
            <a:br>
              <a:rPr lang="el-GR" sz="3200"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Interim Financial Report (IFR)</a:t>
            </a:r>
          </a:p>
        </p:txBody>
      </p:sp>
      <p:sp>
        <p:nvSpPr>
          <p:cNvPr id="4" name="Content Placeholder 2"/>
          <p:cNvSpPr txBox="1">
            <a:spLocks/>
          </p:cNvSpPr>
          <p:nvPr/>
        </p:nvSpPr>
        <p:spPr>
          <a:xfrm>
            <a:off x="725464" y="2155317"/>
            <a:ext cx="11063124" cy="26766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200" b="1" dirty="0">
                <a:latin typeface="Arial" panose="020B0604020202020204" pitchFamily="34" charset="0"/>
                <a:cs typeface="Arial" panose="020B0604020202020204" pitchFamily="34" charset="0"/>
              </a:rPr>
              <a:t>Σκοπός των  Ενδιάμεσων Οικονομικών Εκθέσεων</a:t>
            </a:r>
            <a:endParaRPr lang="el-GR" b="1" dirty="0">
              <a:latin typeface="Arial" panose="020B0604020202020204" pitchFamily="34" charset="0"/>
              <a:cs typeface="Arial" panose="020B0604020202020204" pitchFamily="34" charset="0"/>
            </a:endParaRPr>
          </a:p>
          <a:p>
            <a:pPr marL="0" indent="0">
              <a:buNone/>
            </a:pPr>
            <a:endParaRPr lang="el-GR" sz="600" b="1"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Η υποβολή των δαπανών που αφορούν την υλοποίηση του έργου.</a:t>
            </a:r>
          </a:p>
          <a:p>
            <a:r>
              <a:rPr lang="el-GR" dirty="0">
                <a:latin typeface="Arial" panose="020B0604020202020204" pitchFamily="34" charset="0"/>
                <a:cs typeface="Arial" panose="020B0604020202020204" pitchFamily="34" charset="0"/>
              </a:rPr>
              <a:t>Περιλαμβάνονται οι δαπάνες που πληρούν τα κριτήρια επιλεξιμότητας όπως αναφέρθηκαν προηγουμένως.</a:t>
            </a:r>
          </a:p>
        </p:txBody>
      </p:sp>
    </p:spTree>
    <p:extLst>
      <p:ext uri="{BB962C8B-B14F-4D97-AF65-F5344CB8AC3E}">
        <p14:creationId xmlns:p14="http://schemas.microsoft.com/office/powerpoint/2010/main" val="332245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934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Συχνότητα υποβολής </a:t>
            </a:r>
            <a:r>
              <a:rPr lang="en-US" dirty="0">
                <a:solidFill>
                  <a:srgbClr val="FF0000"/>
                </a:solidFill>
                <a:latin typeface="Arial" panose="020B0604020202020204" pitchFamily="34" charset="0"/>
                <a:cs typeface="Arial" panose="020B0604020202020204" pitchFamily="34" charset="0"/>
              </a:rPr>
              <a:t>IFR</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75129" y="1402256"/>
            <a:ext cx="11241742" cy="413590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ts val="0"/>
              </a:spcBef>
              <a:buNone/>
            </a:pPr>
            <a:r>
              <a:rPr lang="el-GR" dirty="0">
                <a:solidFill>
                  <a:schemeClr val="dk1"/>
                </a:solidFill>
                <a:latin typeface="Arial" panose="020B0604020202020204" pitchFamily="34" charset="0"/>
                <a:ea typeface="Calibri"/>
                <a:cs typeface="Arial" panose="020B0604020202020204" pitchFamily="34" charset="0"/>
                <a:sym typeface="Calibri"/>
              </a:rPr>
              <a:t>Υποβάλλονται τρεις φορές τον χρόνο, 15 ημέρες μετά την λήξη κάθε τετράμηνης περιόδου σε υπόδειγμα το οποίο θα σας έχουμε ήδη προμηθεύσει.</a:t>
            </a:r>
          </a:p>
          <a:p>
            <a:pPr lvl="0" algn="just">
              <a:lnSpc>
                <a:spcPct val="100000"/>
              </a:lnSpc>
              <a:spcBef>
                <a:spcPts val="0"/>
              </a:spcBef>
              <a:buNone/>
            </a:pPr>
            <a:endParaRPr lang="el-GR" dirty="0">
              <a:solidFill>
                <a:schemeClr val="dk1"/>
              </a:solidFill>
              <a:latin typeface="Arial" panose="020B0604020202020204" pitchFamily="34" charset="0"/>
              <a:ea typeface="Calibri"/>
              <a:cs typeface="Arial" panose="020B0604020202020204" pitchFamily="34" charset="0"/>
              <a:sym typeface="Calibri"/>
            </a:endParaRPr>
          </a:p>
          <a:p>
            <a:pPr marL="914400" lvl="0" indent="-381000" algn="just">
              <a:lnSpc>
                <a:spcPct val="150000"/>
              </a:lnSpc>
              <a:spcBef>
                <a:spcPts val="0"/>
              </a:spcBef>
              <a:buClr>
                <a:schemeClr val="dk1"/>
              </a:buClr>
              <a:buSzPct val="100000"/>
              <a:buFont typeface="Calibri"/>
              <a:buChar char="➢"/>
            </a:pPr>
            <a:r>
              <a:rPr lang="el-GR" b="1" dirty="0">
                <a:solidFill>
                  <a:schemeClr val="dk1"/>
                </a:solidFill>
                <a:latin typeface="Arial" panose="020B0604020202020204" pitchFamily="34" charset="0"/>
                <a:ea typeface="Calibri"/>
                <a:cs typeface="Arial" panose="020B0604020202020204" pitchFamily="34" charset="0"/>
                <a:sym typeface="Calibri"/>
              </a:rPr>
              <a:t>15 </a:t>
            </a:r>
            <a:r>
              <a:rPr lang="el-GR" b="1" dirty="0" err="1">
                <a:solidFill>
                  <a:schemeClr val="dk1"/>
                </a:solidFill>
                <a:latin typeface="Arial" panose="020B0604020202020204" pitchFamily="34" charset="0"/>
                <a:ea typeface="Calibri"/>
                <a:cs typeface="Arial" panose="020B0604020202020204" pitchFamily="34" charset="0"/>
                <a:sym typeface="Calibri"/>
              </a:rPr>
              <a:t>Μαϊου</a:t>
            </a:r>
            <a:r>
              <a:rPr lang="el-GR" dirty="0">
                <a:solidFill>
                  <a:schemeClr val="dk1"/>
                </a:solidFill>
                <a:latin typeface="Arial" panose="020B0604020202020204" pitchFamily="34" charset="0"/>
                <a:ea typeface="Calibri"/>
                <a:cs typeface="Arial" panose="020B0604020202020204" pitchFamily="34" charset="0"/>
                <a:sym typeface="Calibri"/>
              </a:rPr>
              <a:t> 		για την περίοδο 01 Ιανουαρίου - 30 Απριλίου</a:t>
            </a:r>
          </a:p>
          <a:p>
            <a:pPr marL="914400" lvl="0" indent="-381000" algn="just">
              <a:lnSpc>
                <a:spcPct val="150000"/>
              </a:lnSpc>
              <a:spcBef>
                <a:spcPts val="0"/>
              </a:spcBef>
              <a:buClr>
                <a:schemeClr val="dk1"/>
              </a:buClr>
              <a:buSzPct val="100000"/>
              <a:buFont typeface="Calibri"/>
              <a:buChar char="➢"/>
            </a:pPr>
            <a:r>
              <a:rPr lang="el-GR" b="1" dirty="0">
                <a:solidFill>
                  <a:schemeClr val="dk1"/>
                </a:solidFill>
                <a:latin typeface="Arial" panose="020B0604020202020204" pitchFamily="34" charset="0"/>
                <a:ea typeface="Calibri"/>
                <a:cs typeface="Arial" panose="020B0604020202020204" pitchFamily="34" charset="0"/>
                <a:sym typeface="Calibri"/>
              </a:rPr>
              <a:t>15 Σεπτεμβρίου</a:t>
            </a:r>
            <a:r>
              <a:rPr lang="el-GR" dirty="0">
                <a:solidFill>
                  <a:schemeClr val="dk1"/>
                </a:solidFill>
                <a:latin typeface="Arial" panose="020B0604020202020204" pitchFamily="34" charset="0"/>
                <a:ea typeface="Calibri"/>
                <a:cs typeface="Arial" panose="020B0604020202020204" pitchFamily="34" charset="0"/>
                <a:sym typeface="Calibri"/>
              </a:rPr>
              <a:t> 	για την περίοδο 01 Μαΐου - 31 Αυγούστου</a:t>
            </a:r>
          </a:p>
          <a:p>
            <a:pPr marL="914400" lvl="0" indent="-381000" algn="just">
              <a:lnSpc>
                <a:spcPct val="150000"/>
              </a:lnSpc>
              <a:spcBef>
                <a:spcPts val="0"/>
              </a:spcBef>
              <a:buClr>
                <a:schemeClr val="dk1"/>
              </a:buClr>
              <a:buSzPct val="100000"/>
              <a:buFont typeface="Calibri"/>
              <a:buChar char="➢"/>
            </a:pPr>
            <a:r>
              <a:rPr lang="el-GR" b="1" dirty="0">
                <a:solidFill>
                  <a:schemeClr val="dk1"/>
                </a:solidFill>
                <a:latin typeface="Arial" panose="020B0604020202020204" pitchFamily="34" charset="0"/>
                <a:ea typeface="Calibri"/>
                <a:cs typeface="Arial" panose="020B0604020202020204" pitchFamily="34" charset="0"/>
                <a:sym typeface="Calibri"/>
              </a:rPr>
              <a:t>15 Ιανουαρίου</a:t>
            </a:r>
            <a:r>
              <a:rPr lang="el-GR" dirty="0">
                <a:solidFill>
                  <a:schemeClr val="dk1"/>
                </a:solidFill>
                <a:latin typeface="Arial" panose="020B0604020202020204" pitchFamily="34" charset="0"/>
                <a:ea typeface="Calibri"/>
                <a:cs typeface="Arial" panose="020B0604020202020204" pitchFamily="34" charset="0"/>
                <a:sym typeface="Calibri"/>
              </a:rPr>
              <a:t> 	για την περίοδο 01 Σεπτεμβρίου - 31 Δεκεμβρίου</a:t>
            </a: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31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111624" y="365125"/>
            <a:ext cx="10668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Αρχείο Ενδιάμεσης Οικονομικής Έκθεσης</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884927" y="1311989"/>
            <a:ext cx="10992846" cy="4193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latin typeface="Arial" panose="020B0604020202020204" pitchFamily="34" charset="0"/>
                <a:cs typeface="Arial" panose="020B0604020202020204" pitchFamily="34" charset="0"/>
              </a:rPr>
              <a:t>Τύπος αρχείου</a:t>
            </a:r>
            <a:r>
              <a:rPr lang="en-US" sz="2400" dirty="0">
                <a:latin typeface="Arial" panose="020B0604020202020204" pitchFamily="34" charset="0"/>
                <a:cs typeface="Arial" panose="020B0604020202020204" pitchFamily="34" charset="0"/>
              </a:rPr>
              <a:t>: Microsoft Excel</a:t>
            </a:r>
            <a:endParaRPr lang="el-GR" sz="2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Εφαρμογή για την συμπλήρωση: Παρακαλούμε για τη συμπλήρωση μόνο με την χρήση </a:t>
            </a:r>
            <a:r>
              <a:rPr lang="en-US" sz="2400" dirty="0">
                <a:latin typeface="Arial" panose="020B0604020202020204" pitchFamily="34" charset="0"/>
                <a:cs typeface="Arial" panose="020B0604020202020204" pitchFamily="34" charset="0"/>
              </a:rPr>
              <a:t>Microsoft Excel</a:t>
            </a:r>
            <a:r>
              <a:rPr lang="el-GR" sz="2400" dirty="0">
                <a:latin typeface="Arial" panose="020B0604020202020204" pitchFamily="34" charset="0"/>
                <a:cs typeface="Arial" panose="020B0604020202020204" pitchFamily="34" charset="0"/>
              </a:rPr>
              <a:t> (ιδανικά μέσω </a:t>
            </a:r>
            <a:r>
              <a:rPr lang="en-US" sz="2400" dirty="0">
                <a:latin typeface="Arial" panose="020B0604020202020204" pitchFamily="34" charset="0"/>
                <a:cs typeface="Arial" panose="020B0604020202020204" pitchFamily="34" charset="0"/>
              </a:rPr>
              <a:t>Office 365).</a:t>
            </a:r>
            <a:r>
              <a:rPr lang="el-GR" sz="2400" dirty="0">
                <a:latin typeface="Arial" panose="020B0604020202020204" pitchFamily="34" charset="0"/>
                <a:cs typeface="Arial" panose="020B0604020202020204" pitchFamily="34" charset="0"/>
              </a:rPr>
              <a:t> Επίσης, προτείνουμε να αποφεύγεται η χρήση </a:t>
            </a:r>
            <a:r>
              <a:rPr lang="en-US" sz="2400" dirty="0">
                <a:latin typeface="Arial" panose="020B0604020202020204" pitchFamily="34" charset="0"/>
                <a:cs typeface="Arial" panose="020B0604020202020204" pitchFamily="34" charset="0"/>
              </a:rPr>
              <a:t>Office online (</a:t>
            </a:r>
            <a:r>
              <a:rPr lang="el-GR" sz="2400" dirty="0">
                <a:latin typeface="Arial" panose="020B0604020202020204" pitchFamily="34" charset="0"/>
                <a:cs typeface="Arial" panose="020B0604020202020204" pitchFamily="34" charset="0"/>
              </a:rPr>
              <a:t>δηλαδή μέσω </a:t>
            </a:r>
            <a:r>
              <a:rPr lang="en-US" sz="2400" dirty="0">
                <a:latin typeface="Arial" panose="020B0604020202020204" pitchFamily="34" charset="0"/>
                <a:cs typeface="Arial" panose="020B0604020202020204" pitchFamily="34" charset="0"/>
              </a:rPr>
              <a:t>browser)</a:t>
            </a:r>
            <a:r>
              <a:rPr lang="el-GR" sz="2400" dirty="0">
                <a:latin typeface="Arial" panose="020B0604020202020204" pitchFamily="34" charset="0"/>
                <a:cs typeface="Arial" panose="020B0604020202020204" pitchFamily="34" charset="0"/>
              </a:rPr>
              <a:t> και</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η χρήση του </a:t>
            </a:r>
            <a:r>
              <a:rPr lang="en-US" sz="2400" dirty="0">
                <a:latin typeface="Arial" panose="020B0604020202020204" pitchFamily="34" charset="0"/>
                <a:cs typeface="Arial" panose="020B0604020202020204" pitchFamily="34" charset="0"/>
              </a:rPr>
              <a:t>Excel </a:t>
            </a:r>
            <a:r>
              <a:rPr lang="el-GR" sz="2400" dirty="0">
                <a:latin typeface="Arial" panose="020B0604020202020204" pitchFamily="34" charset="0"/>
                <a:cs typeface="Arial" panose="020B0604020202020204" pitchFamily="34" charset="0"/>
              </a:rPr>
              <a:t>σε υπολογιστή </a:t>
            </a:r>
            <a:r>
              <a:rPr lang="en-US" sz="2400" dirty="0">
                <a:latin typeface="Arial" panose="020B0604020202020204" pitchFamily="34" charset="0"/>
                <a:cs typeface="Arial" panose="020B0604020202020204" pitchFamily="34" charset="0"/>
              </a:rPr>
              <a:t>MAC (Apple). </a:t>
            </a:r>
            <a:r>
              <a:rPr lang="el-GR" sz="2400" dirty="0">
                <a:latin typeface="Arial" panose="020B0604020202020204" pitchFamily="34" charset="0"/>
                <a:cs typeface="Arial" panose="020B0604020202020204" pitchFamily="34" charset="0"/>
              </a:rPr>
              <a:t>Τα παραπάνω προτείνονται ώστε να διατηρηθούν οι τύποι υπολογισμού καθώς και να διασφαλιστεί η ορθότητα υπολογισμού των ενδιάμεσων πληρωμών. Αρχεία τα οποία θα παραλαμβάνονται και θα διαπιστώνεται η παραβίασή τους θα επιστρέφονται για </a:t>
            </a:r>
            <a:r>
              <a:rPr lang="el-GR" sz="2400" dirty="0" err="1">
                <a:latin typeface="Arial" panose="020B0604020202020204" pitchFamily="34" charset="0"/>
                <a:cs typeface="Arial" panose="020B0604020202020204" pitchFamily="34" charset="0"/>
              </a:rPr>
              <a:t>επαν</a:t>
            </a:r>
            <a:r>
              <a:rPr lang="el-GR" sz="2400" dirty="0">
                <a:latin typeface="Arial" panose="020B0604020202020204" pitchFamily="34" charset="0"/>
                <a:cs typeface="Arial" panose="020B0604020202020204" pitchFamily="34" charset="0"/>
              </a:rPr>
              <a:t>-υποβολή σύμφωνα με τις οδηγίες μας. </a:t>
            </a:r>
            <a:endParaRPr lang="en-US" sz="2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Τρόπος συμπλήρωσης: μόνο μέσω Η/Υ και όχι χειρόγραφα.</a:t>
            </a:r>
            <a:endParaRPr lang="en-US" sz="2400"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92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164735" y="293408"/>
            <a:ext cx="98760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Στοιχεία έργου (1</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βήμα[1/2])</a:t>
            </a:r>
            <a:endParaRPr lang="el-GR" dirty="0">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A3BDF4B3-8144-45BC-AAC4-BA68DA5E6161}"/>
              </a:ext>
            </a:extLst>
          </p:cNvPr>
          <p:cNvPicPr>
            <a:picLocks noChangeAspect="1"/>
          </p:cNvPicPr>
          <p:nvPr/>
        </p:nvPicPr>
        <p:blipFill>
          <a:blip r:embed="rId3"/>
          <a:stretch>
            <a:fillRect/>
          </a:stretch>
        </p:blipFill>
        <p:spPr>
          <a:xfrm>
            <a:off x="2877815" y="1105798"/>
            <a:ext cx="6244773" cy="4455906"/>
          </a:xfrm>
          <a:prstGeom prst="rect">
            <a:avLst/>
          </a:prstGeom>
        </p:spPr>
      </p:pic>
    </p:spTree>
    <p:extLst>
      <p:ext uri="{BB962C8B-B14F-4D97-AF65-F5344CB8AC3E}">
        <p14:creationId xmlns:p14="http://schemas.microsoft.com/office/powerpoint/2010/main" val="250389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164735" y="293408"/>
            <a:ext cx="98760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Στοιχεία έργου (1</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βήμα[2/2])</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761323" y="1013012"/>
            <a:ext cx="11161735" cy="4525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u="sng" dirty="0">
                <a:latin typeface="Arial" panose="020B0604020202020204" pitchFamily="34" charset="0"/>
                <a:cs typeface="Arial" panose="020B0604020202020204" pitchFamily="34" charset="0"/>
              </a:rPr>
              <a:t>Συμπληρώνετε μόνο τα κελιά με </a:t>
            </a:r>
            <a:r>
              <a:rPr lang="el-GR" sz="2400" u="sng" dirty="0">
                <a:highlight>
                  <a:srgbClr val="FFFF00"/>
                </a:highlight>
                <a:latin typeface="Arial" panose="020B0604020202020204" pitchFamily="34" charset="0"/>
                <a:cs typeface="Arial" panose="020B0604020202020204" pitchFamily="34" charset="0"/>
              </a:rPr>
              <a:t>κίτρινο</a:t>
            </a:r>
            <a:r>
              <a:rPr lang="el-GR" sz="2400" u="sng" dirty="0">
                <a:latin typeface="Arial" panose="020B0604020202020204" pitchFamily="34" charset="0"/>
                <a:cs typeface="Arial" panose="020B0604020202020204" pitchFamily="34" charset="0"/>
              </a:rPr>
              <a:t> χρώμα</a:t>
            </a:r>
            <a:endParaRPr lang="el-GR" sz="2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Στοιχεία φορέα</a:t>
            </a:r>
          </a:p>
          <a:p>
            <a:pPr lvl="1"/>
            <a:r>
              <a:rPr lang="el-GR" sz="2000" dirty="0">
                <a:latin typeface="Arial" panose="020B0604020202020204" pitchFamily="34" charset="0"/>
                <a:cs typeface="Arial" panose="020B0604020202020204" pitchFamily="34" charset="0"/>
              </a:rPr>
              <a:t>Επωνυμία φορέα υλοποίησης</a:t>
            </a:r>
          </a:p>
          <a:p>
            <a:pPr lvl="1"/>
            <a:r>
              <a:rPr lang="el-GR" sz="2000" dirty="0">
                <a:latin typeface="Arial" panose="020B0604020202020204" pitchFamily="34" charset="0"/>
                <a:cs typeface="Arial" panose="020B0604020202020204" pitchFamily="34" charset="0"/>
              </a:rPr>
              <a:t>Τίτλος έργου</a:t>
            </a:r>
          </a:p>
          <a:p>
            <a:pPr lvl="1"/>
            <a:r>
              <a:rPr lang="el-GR" sz="2000" dirty="0">
                <a:latin typeface="Arial" panose="020B0604020202020204" pitchFamily="34" charset="0"/>
                <a:cs typeface="Arial" panose="020B0604020202020204" pitchFamily="34" charset="0"/>
              </a:rPr>
              <a:t>Αριθμός της σύμβασης</a:t>
            </a:r>
          </a:p>
          <a:p>
            <a:pPr lvl="1"/>
            <a:r>
              <a:rPr lang="el-GR" sz="2000" dirty="0">
                <a:latin typeface="Arial" panose="020B0604020202020204" pitchFamily="34" charset="0"/>
                <a:cs typeface="Arial" panose="020B0604020202020204" pitchFamily="34" charset="0"/>
              </a:rPr>
              <a:t>Περίοδος αναφοράς (π.χ. από 01/05/202</a:t>
            </a:r>
            <a:r>
              <a:rPr lang="en-US"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έως 31/08/202</a:t>
            </a:r>
            <a:r>
              <a:rPr lang="en-US"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a:t>
            </a:r>
          </a:p>
          <a:p>
            <a:pPr lvl="1"/>
            <a:r>
              <a:rPr lang="el-GR" sz="2000" dirty="0">
                <a:latin typeface="Arial" panose="020B0604020202020204" pitchFamily="34" charset="0"/>
                <a:cs typeface="Arial" panose="020B0604020202020204" pitchFamily="34" charset="0"/>
              </a:rPr>
              <a:t>Περίοδος υλοποίησης του έργου (π.χ. από 01/03/202</a:t>
            </a:r>
            <a:r>
              <a:rPr lang="en-US"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έως 31/12/202</a:t>
            </a:r>
            <a:r>
              <a:rPr lang="en-US" sz="2000" dirty="0">
                <a:latin typeface="Arial" panose="020B0604020202020204" pitchFamily="34" charset="0"/>
                <a:cs typeface="Arial" panose="020B0604020202020204" pitchFamily="34" charset="0"/>
              </a:rPr>
              <a:t>3</a:t>
            </a:r>
            <a:r>
              <a:rPr lang="el-GR" sz="2000" dirty="0">
                <a:latin typeface="Arial" panose="020B0604020202020204" pitchFamily="34" charset="0"/>
                <a:cs typeface="Arial" panose="020B0604020202020204" pitchFamily="34" charset="0"/>
              </a:rPr>
              <a:t>)</a:t>
            </a:r>
          </a:p>
          <a:p>
            <a:r>
              <a:rPr lang="el-GR" sz="2400" dirty="0">
                <a:latin typeface="Arial" panose="020B0604020202020204" pitchFamily="34" charset="0"/>
                <a:cs typeface="Arial" panose="020B0604020202020204" pitchFamily="34" charset="0"/>
              </a:rPr>
              <a:t>Ποσοστό επιχορήγησης (π.χ. 90% ή 100% όταν δεν υπάρχει ίδια συμμετοχή)</a:t>
            </a:r>
          </a:p>
          <a:p>
            <a:r>
              <a:rPr lang="el-GR" sz="2400" dirty="0">
                <a:latin typeface="Arial" panose="020B0604020202020204" pitchFamily="34" charset="0"/>
                <a:cs typeface="Arial" panose="020B0604020202020204" pitchFamily="34" charset="0"/>
              </a:rPr>
              <a:t>Ποσοστό </a:t>
            </a:r>
            <a:r>
              <a:rPr lang="el-GR" sz="2400" dirty="0" err="1">
                <a:latin typeface="Arial" panose="020B0604020202020204" pitchFamily="34" charset="0"/>
                <a:cs typeface="Arial" panose="020B0604020202020204" pitchFamily="34" charset="0"/>
              </a:rPr>
              <a:t>υπολογ</a:t>
            </a:r>
            <a:r>
              <a:rPr lang="el-GR" sz="2400" dirty="0">
                <a:latin typeface="Arial" panose="020B0604020202020204" pitchFamily="34" charset="0"/>
                <a:cs typeface="Arial" panose="020B0604020202020204" pitchFamily="34" charset="0"/>
              </a:rPr>
              <a:t>. έμμεσων δαπανών (π.χ. 10,23%) από σύμβαση</a:t>
            </a:r>
          </a:p>
          <a:p>
            <a:r>
              <a:rPr lang="el-GR" sz="2400" dirty="0">
                <a:latin typeface="Arial" panose="020B0604020202020204" pitchFamily="34" charset="0"/>
                <a:cs typeface="Arial" panose="020B0604020202020204" pitchFamily="34" charset="0"/>
              </a:rPr>
              <a:t>Εισφορά σε είδος</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Ποσό από τον προϋπολογισμό</a:t>
            </a:r>
            <a:r>
              <a:rPr lang="en-US" sz="2400" dirty="0">
                <a:latin typeface="Arial" panose="020B0604020202020204" pitchFamily="34" charset="0"/>
                <a:cs typeface="Arial" panose="020B0604020202020204" pitchFamily="34" charset="0"/>
              </a:rPr>
              <a:t>)</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00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833718" y="266513"/>
            <a:ext cx="1052008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a:t>
            </a:r>
          </a:p>
          <a:p>
            <a:r>
              <a:rPr lang="el-GR" dirty="0">
                <a:solidFill>
                  <a:srgbClr val="FF0000"/>
                </a:solidFill>
                <a:latin typeface="Arial" panose="020B0604020202020204" pitchFamily="34" charset="0"/>
                <a:cs typeface="Arial" panose="020B0604020202020204" pitchFamily="34" charset="0"/>
              </a:rPr>
              <a:t>Στοιχεία Προϋπολογισμού (2</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1/2</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B58C3E98-2210-411F-B609-C9CB24E74B6B}"/>
              </a:ext>
            </a:extLst>
          </p:cNvPr>
          <p:cNvPicPr>
            <a:picLocks noChangeAspect="1"/>
          </p:cNvPicPr>
          <p:nvPr/>
        </p:nvPicPr>
        <p:blipFill>
          <a:blip r:embed="rId3"/>
          <a:stretch>
            <a:fillRect/>
          </a:stretch>
        </p:blipFill>
        <p:spPr>
          <a:xfrm>
            <a:off x="1903626" y="1592076"/>
            <a:ext cx="8711619" cy="3809198"/>
          </a:xfrm>
          <a:prstGeom prst="rect">
            <a:avLst/>
          </a:prstGeom>
        </p:spPr>
      </p:pic>
    </p:spTree>
    <p:extLst>
      <p:ext uri="{BB962C8B-B14F-4D97-AF65-F5344CB8AC3E}">
        <p14:creationId xmlns:p14="http://schemas.microsoft.com/office/powerpoint/2010/main" val="182890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932329" y="266513"/>
            <a:ext cx="1042147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a:t>
            </a:r>
          </a:p>
          <a:p>
            <a:r>
              <a:rPr lang="el-GR" dirty="0">
                <a:solidFill>
                  <a:srgbClr val="FF0000"/>
                </a:solidFill>
                <a:latin typeface="Arial" panose="020B0604020202020204" pitchFamily="34" charset="0"/>
                <a:cs typeface="Arial" panose="020B0604020202020204" pitchFamily="34" charset="0"/>
              </a:rPr>
              <a:t>Στοιχεία Προϋπολογισμού (2</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2/2</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932329" y="1674308"/>
            <a:ext cx="10188726" cy="35479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2400" dirty="0">
                <a:latin typeface="Arial" panose="020B0604020202020204" pitchFamily="34" charset="0"/>
                <a:cs typeface="Arial" panose="020B0604020202020204" pitchFamily="34" charset="0"/>
              </a:rPr>
              <a:t>Συμπληρώνετε τα στοιχεία του Προϋπολογισμού του έργου για τον Φορέα Υλοποίησης αλλά και τους εταίρους</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εφόσον υπάρχουν</a:t>
            </a:r>
            <a:r>
              <a:rPr lang="en-US" sz="2400" dirty="0">
                <a:latin typeface="Arial" panose="020B0604020202020204" pitchFamily="34" charset="0"/>
                <a:cs typeface="Arial" panose="020B0604020202020204" pitchFamily="34" charset="0"/>
              </a:rPr>
              <a:t>,</a:t>
            </a:r>
            <a:r>
              <a:rPr lang="el-GR" sz="2400" dirty="0">
                <a:latin typeface="Arial" panose="020B0604020202020204" pitchFamily="34" charset="0"/>
                <a:cs typeface="Arial" panose="020B0604020202020204" pitchFamily="34" charset="0"/>
              </a:rPr>
              <a:t> ξεχωριστά για τον καθένα.</a:t>
            </a:r>
          </a:p>
          <a:p>
            <a:pPr marL="0" indent="0" algn="just">
              <a:buNone/>
            </a:pPr>
            <a:r>
              <a:rPr lang="el-GR" sz="2400" dirty="0">
                <a:latin typeface="Arial" panose="020B0604020202020204" pitchFamily="34" charset="0"/>
                <a:cs typeface="Arial" panose="020B0604020202020204" pitchFamily="34" charset="0"/>
              </a:rPr>
              <a:t>Συμπληρώνετε μόνο τα </a:t>
            </a:r>
            <a:r>
              <a:rPr lang="el-GR" sz="2400" dirty="0">
                <a:highlight>
                  <a:srgbClr val="FFFF00"/>
                </a:highlight>
                <a:latin typeface="Arial" panose="020B0604020202020204" pitchFamily="34" charset="0"/>
                <a:cs typeface="Arial" panose="020B0604020202020204" pitchFamily="34" charset="0"/>
              </a:rPr>
              <a:t>κίτρινα</a:t>
            </a:r>
            <a:r>
              <a:rPr lang="el-GR" sz="2400" dirty="0">
                <a:latin typeface="Arial" panose="020B0604020202020204" pitchFamily="34" charset="0"/>
                <a:cs typeface="Arial" panose="020B0604020202020204" pitchFamily="34" charset="0"/>
              </a:rPr>
              <a:t> κελιά.</a:t>
            </a:r>
          </a:p>
          <a:p>
            <a:pPr marL="0" indent="0" algn="just">
              <a:buNone/>
            </a:pPr>
            <a:r>
              <a:rPr lang="el-GR" sz="2400" dirty="0">
                <a:latin typeface="Arial" panose="020B0604020202020204" pitchFamily="34" charset="0"/>
                <a:cs typeface="Arial" panose="020B0604020202020204" pitchFamily="34" charset="0"/>
              </a:rPr>
              <a:t>Τα στοιχεία τα παίρνετε από το αρχείο του εγκεκριμένου Προϋπολογισμού ο οποίος αποτελεί και παράρτημα της σύμβασης επιχορήγησης.</a:t>
            </a:r>
            <a:r>
              <a:rPr lang="en-US" sz="2400"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Τα ποσά που καταχωρούνται σε αυτή την καρτέλα θα πρέπει να </a:t>
            </a:r>
            <a:r>
              <a:rPr lang="el-GR" sz="2400" b="1" u="sng" dirty="0">
                <a:latin typeface="Arial" panose="020B0604020202020204" pitchFamily="34" charset="0"/>
                <a:cs typeface="Arial" panose="020B0604020202020204" pitchFamily="34" charset="0"/>
              </a:rPr>
              <a:t>ταυτίζονται</a:t>
            </a:r>
            <a:r>
              <a:rPr lang="el-GR" sz="2400" b="1" dirty="0">
                <a:latin typeface="Arial" panose="020B0604020202020204" pitchFamily="34" charset="0"/>
                <a:cs typeface="Arial" panose="020B0604020202020204" pitchFamily="34" charset="0"/>
              </a:rPr>
              <a:t> με τα ποσά του συμβασιοποιημένου </a:t>
            </a:r>
            <a:r>
              <a:rPr lang="en-US" sz="2400" b="1" dirty="0">
                <a:latin typeface="Arial" panose="020B0604020202020204" pitchFamily="34" charset="0"/>
                <a:cs typeface="Arial" panose="020B0604020202020204" pitchFamily="34" charset="0"/>
              </a:rPr>
              <a:t>budget </a:t>
            </a:r>
            <a:r>
              <a:rPr lang="el-GR" sz="2400" b="1" dirty="0">
                <a:latin typeface="Arial" panose="020B0604020202020204" pitchFamily="34" charset="0"/>
                <a:cs typeface="Arial" panose="020B0604020202020204" pitchFamily="34" charset="0"/>
              </a:rPr>
              <a:t>του έργου, ειδάλλως ελλοχεύει ο κίνδυνος </a:t>
            </a:r>
            <a:r>
              <a:rPr lang="el-GR" sz="2400" b="1" dirty="0">
                <a:solidFill>
                  <a:srgbClr val="FF0000"/>
                </a:solidFill>
                <a:highlight>
                  <a:srgbClr val="FFFF00"/>
                </a:highlight>
                <a:latin typeface="Arial" panose="020B0604020202020204" pitchFamily="34" charset="0"/>
                <a:cs typeface="Arial" panose="020B0604020202020204" pitchFamily="34" charset="0"/>
              </a:rPr>
              <a:t>υπέρβασης</a:t>
            </a:r>
            <a:r>
              <a:rPr lang="el-GR" sz="2400" b="1" dirty="0">
                <a:latin typeface="Arial" panose="020B0604020202020204" pitchFamily="34" charset="0"/>
                <a:cs typeface="Arial" panose="020B0604020202020204" pitchFamily="34" charset="0"/>
              </a:rPr>
              <a:t> του </a:t>
            </a:r>
            <a:r>
              <a:rPr lang="en-US" sz="2400" b="1" dirty="0">
                <a:latin typeface="Arial" panose="020B0604020202020204" pitchFamily="34" charset="0"/>
                <a:cs typeface="Arial" panose="020B0604020202020204" pitchFamily="34" charset="0"/>
              </a:rPr>
              <a:t>budget.</a:t>
            </a:r>
            <a:endParaRPr lang="el-GR" sz="2400"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86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931653" y="1295722"/>
            <a:ext cx="10422146" cy="184122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latin typeface="Arial" panose="020B0604020202020204" pitchFamily="34" charset="0"/>
                <a:cs typeface="Arial" panose="020B0604020202020204" pitchFamily="34" charset="0"/>
              </a:rPr>
              <a:t>Συμπληρώνετε τα στοιχεία των δαπανών που αφορούν την υλοποίηση του έργου </a:t>
            </a:r>
            <a:r>
              <a:rPr lang="el-GR" b="1" dirty="0">
                <a:latin typeface="Arial" panose="020B0604020202020204" pitchFamily="34" charset="0"/>
                <a:cs typeface="Arial" panose="020B0604020202020204" pitchFamily="34" charset="0"/>
              </a:rPr>
              <a:t>εκτός των δαπανών </a:t>
            </a:r>
            <a:r>
              <a:rPr lang="en-US" b="1" dirty="0">
                <a:latin typeface="Arial" panose="020B0604020202020204" pitchFamily="34" charset="0"/>
                <a:cs typeface="Arial" panose="020B0604020202020204" pitchFamily="34" charset="0"/>
              </a:rPr>
              <a:t>CBC</a:t>
            </a:r>
            <a:r>
              <a:rPr lang="el-GR" dirty="0">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Η κάθε γραμμή αφορά σε ξεχωριστή δαπάνη </a:t>
            </a:r>
          </a:p>
          <a:p>
            <a:pPr marL="0" indent="0">
              <a:buNone/>
            </a:pPr>
            <a:r>
              <a:rPr lang="el-GR" dirty="0">
                <a:latin typeface="Arial" panose="020B0604020202020204" pitchFamily="34" charset="0"/>
                <a:cs typeface="Arial" panose="020B0604020202020204" pitchFamily="34" charset="0"/>
              </a:rPr>
              <a:t>  (π.χ. μισθοδοσία, τιμολόγιο, εξοδολόγιο κ.λπ.).</a:t>
            </a:r>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510988" y="266513"/>
            <a:ext cx="1138696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εκτός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(3</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[1</a:t>
            </a:r>
            <a:r>
              <a:rPr lang="el-GR"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D7824999-4B07-410E-9D5F-EEE78B61D81A}"/>
              </a:ext>
            </a:extLst>
          </p:cNvPr>
          <p:cNvPicPr>
            <a:picLocks noChangeAspect="1"/>
          </p:cNvPicPr>
          <p:nvPr/>
        </p:nvPicPr>
        <p:blipFill>
          <a:blip r:embed="rId3"/>
          <a:stretch>
            <a:fillRect/>
          </a:stretch>
        </p:blipFill>
        <p:spPr>
          <a:xfrm>
            <a:off x="402515" y="3136945"/>
            <a:ext cx="11386969" cy="2133147"/>
          </a:xfrm>
          <a:prstGeom prst="rect">
            <a:avLst/>
          </a:prstGeom>
        </p:spPr>
      </p:pic>
    </p:spTree>
    <p:extLst>
      <p:ext uri="{BB962C8B-B14F-4D97-AF65-F5344CB8AC3E}">
        <p14:creationId xmlns:p14="http://schemas.microsoft.com/office/powerpoint/2010/main" val="54861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546847" y="2949389"/>
            <a:ext cx="11483753" cy="264458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b="1" dirty="0">
                <a:latin typeface="Arial" panose="020B0604020202020204" pitchFamily="34" charset="0"/>
                <a:cs typeface="Arial" panose="020B0604020202020204" pitchFamily="34" charset="0"/>
              </a:rPr>
              <a:t>Κατηγορία Δαπάνης </a:t>
            </a:r>
            <a:r>
              <a:rPr lang="el-GR" dirty="0">
                <a:latin typeface="Arial" panose="020B0604020202020204" pitchFamily="34" charset="0"/>
                <a:cs typeface="Arial" panose="020B0604020202020204" pitchFamily="34" charset="0"/>
              </a:rPr>
              <a:t>– επιλέγετε από λίστα την κατηγορία  δαπάνης.</a:t>
            </a:r>
          </a:p>
          <a:p>
            <a:pPr algn="just"/>
            <a:r>
              <a:rPr lang="el-GR" b="1" dirty="0">
                <a:latin typeface="Arial" panose="020B0604020202020204" pitchFamily="34" charset="0"/>
                <a:cs typeface="Arial" panose="020B0604020202020204" pitchFamily="34" charset="0"/>
              </a:rPr>
              <a:t>Φορέας ή εταίρος </a:t>
            </a:r>
            <a:r>
              <a:rPr lang="el-GR" dirty="0">
                <a:latin typeface="Arial" panose="020B0604020202020204" pitchFamily="34" charset="0"/>
                <a:cs typeface="Arial" panose="020B0604020202020204" pitchFamily="34" charset="0"/>
              </a:rPr>
              <a:t>– επιλέγετε από λίστα εάν η δαπάνη αφορά τον εταίρο ή τον φορέα υλοποίησης.</a:t>
            </a:r>
          </a:p>
          <a:p>
            <a:pPr algn="just"/>
            <a:r>
              <a:rPr lang="el-GR" b="1" dirty="0">
                <a:latin typeface="Arial" panose="020B0604020202020204" pitchFamily="34" charset="0"/>
                <a:cs typeface="Arial" panose="020B0604020202020204" pitchFamily="34" charset="0"/>
              </a:rPr>
              <a:t>Ημερομηνία παραστατικού</a:t>
            </a:r>
            <a:r>
              <a:rPr lang="el-GR" dirty="0">
                <a:latin typeface="Arial" panose="020B0604020202020204" pitchFamily="34" charset="0"/>
                <a:cs typeface="Arial" panose="020B0604020202020204" pitchFamily="34" charset="0"/>
              </a:rPr>
              <a:t>: συμπληρώνετε με τη μορφή (</a:t>
            </a:r>
            <a:r>
              <a:rPr lang="el-GR" dirty="0" err="1">
                <a:latin typeface="Arial" panose="020B0604020202020204" pitchFamily="34" charset="0"/>
                <a:cs typeface="Arial" panose="020B0604020202020204" pitchFamily="34" charset="0"/>
              </a:rPr>
              <a:t>ηη</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μμ</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εεεε</a:t>
            </a:r>
            <a:r>
              <a:rPr lang="el-GR" dirty="0">
                <a:latin typeface="Arial" panose="020B0604020202020204" pitchFamily="34" charset="0"/>
                <a:cs typeface="Arial" panose="020B0604020202020204" pitchFamily="34" charset="0"/>
              </a:rPr>
              <a:t>) την ημερομηνία έκδοσης του παραστατικού π.χ. ενός τιμολογίου 15/04/202</a:t>
            </a:r>
            <a:r>
              <a:rPr lang="en-US" dirty="0">
                <a:latin typeface="Arial" panose="020B0604020202020204" pitchFamily="34" charset="0"/>
                <a:cs typeface="Arial" panose="020B0604020202020204" pitchFamily="34" charset="0"/>
              </a:rPr>
              <a:t>2</a:t>
            </a:r>
            <a:r>
              <a:rPr lang="el-GR" dirty="0">
                <a:latin typeface="Arial" panose="020B0604020202020204" pitchFamily="34" charset="0"/>
                <a:cs typeface="Arial" panose="020B0604020202020204" pitchFamily="34" charset="0"/>
              </a:rPr>
              <a:t>.</a:t>
            </a:r>
          </a:p>
          <a:p>
            <a:pPr algn="just"/>
            <a:r>
              <a:rPr lang="el-GR" b="1" dirty="0">
                <a:latin typeface="Arial" panose="020B0604020202020204" pitchFamily="34" charset="0"/>
                <a:cs typeface="Arial" panose="020B0604020202020204" pitchFamily="34" charset="0"/>
              </a:rPr>
              <a:t>Παραστατικό</a:t>
            </a:r>
            <a:r>
              <a:rPr lang="el-GR" dirty="0">
                <a:latin typeface="Arial" panose="020B0604020202020204" pitchFamily="34" charset="0"/>
                <a:cs typeface="Arial" panose="020B0604020202020204" pitchFamily="34" charset="0"/>
              </a:rPr>
              <a:t>: συμπληρώνετε τον τύπο του παραστατικού. π.χ. τιμολόγιο ή μισθοδοτική κατάσταση.</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448236" y="266513"/>
            <a:ext cx="114497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εκτός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(3</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[2</a:t>
            </a:r>
            <a:r>
              <a:rPr lang="el-GR"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187FEEA8-6C2C-4B49-A074-23E599E4685F}"/>
              </a:ext>
            </a:extLst>
          </p:cNvPr>
          <p:cNvPicPr>
            <a:picLocks noChangeAspect="1"/>
          </p:cNvPicPr>
          <p:nvPr/>
        </p:nvPicPr>
        <p:blipFill>
          <a:blip r:embed="rId3"/>
          <a:stretch>
            <a:fillRect/>
          </a:stretch>
        </p:blipFill>
        <p:spPr>
          <a:xfrm>
            <a:off x="1241594" y="929294"/>
            <a:ext cx="10094258" cy="1890980"/>
          </a:xfrm>
          <a:prstGeom prst="rect">
            <a:avLst/>
          </a:prstGeom>
        </p:spPr>
      </p:pic>
    </p:spTree>
    <p:extLst>
      <p:ext uri="{BB962C8B-B14F-4D97-AF65-F5344CB8AC3E}">
        <p14:creationId xmlns:p14="http://schemas.microsoft.com/office/powerpoint/2010/main" val="218263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(1/</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09600" y="1402256"/>
            <a:ext cx="10990729" cy="413590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a:latin typeface="Arial" panose="020B0604020202020204" pitchFamily="34" charset="0"/>
                <a:cs typeface="Arial" panose="020B0604020202020204" pitchFamily="34" charset="0"/>
              </a:rPr>
              <a:t>Οι επιλέξιμες (άμεσες ή έμμεσες) δαπάνες των έργων είναι αυτές που:</a:t>
            </a:r>
          </a:p>
          <a:p>
            <a:pPr marL="0" indent="0">
              <a:buNone/>
            </a:pPr>
            <a:r>
              <a:rPr lang="el-GR" b="1" dirty="0">
                <a:latin typeface="Arial" panose="020B0604020202020204" pitchFamily="34" charset="0"/>
                <a:cs typeface="Arial" panose="020B0604020202020204" pitchFamily="34" charset="0"/>
              </a:rPr>
              <a:t>(1)</a:t>
            </a:r>
            <a:r>
              <a:rPr lang="el-GR" dirty="0">
                <a:latin typeface="Arial" panose="020B0604020202020204" pitchFamily="34" charset="0"/>
                <a:cs typeface="Arial" panose="020B0604020202020204" pitchFamily="34" charset="0"/>
              </a:rPr>
              <a:t> πληρούν τους Γενικούς Κανόνες Επιλεξιμότητας,</a:t>
            </a:r>
          </a:p>
          <a:p>
            <a:pPr marL="0" indent="0">
              <a:buNone/>
            </a:pPr>
            <a:r>
              <a:rPr lang="el-GR" b="1" dirty="0">
                <a:latin typeface="Arial" panose="020B0604020202020204" pitchFamily="34" charset="0"/>
                <a:cs typeface="Arial" panose="020B0604020202020204" pitchFamily="34" charset="0"/>
              </a:rPr>
              <a:t>(2)</a:t>
            </a:r>
            <a:r>
              <a:rPr lang="el-GR" dirty="0">
                <a:latin typeface="Arial" panose="020B0604020202020204" pitchFamily="34" charset="0"/>
                <a:cs typeface="Arial" panose="020B0604020202020204" pitchFamily="34" charset="0"/>
              </a:rPr>
              <a:t> πραγματοποιούνται εντός της Περιόδου Επιλεξιμότητας,</a:t>
            </a:r>
          </a:p>
          <a:p>
            <a:pPr marL="0" indent="0">
              <a:buNone/>
            </a:pPr>
            <a:r>
              <a:rPr lang="el-GR" b="1" dirty="0">
                <a:latin typeface="Arial" panose="020B0604020202020204" pitchFamily="34" charset="0"/>
                <a:cs typeface="Arial" panose="020B0604020202020204" pitchFamily="34" charset="0"/>
              </a:rPr>
              <a:t>(3)</a:t>
            </a:r>
            <a:r>
              <a:rPr lang="el-GR" dirty="0">
                <a:latin typeface="Arial" panose="020B0604020202020204" pitchFamily="34" charset="0"/>
                <a:cs typeface="Arial" panose="020B0604020202020204" pitchFamily="34" charset="0"/>
              </a:rPr>
              <a:t> πληρούν τα επιμέρους Κριτήρια Επιλεξιμότητας, ανά κατηγορία και είδος δαπανών,</a:t>
            </a:r>
          </a:p>
          <a:p>
            <a:pPr marL="0" indent="0">
              <a:buNone/>
            </a:pPr>
            <a:r>
              <a:rPr lang="el-GR" b="1" dirty="0">
                <a:latin typeface="Arial" panose="020B0604020202020204" pitchFamily="34" charset="0"/>
                <a:cs typeface="Arial" panose="020B0604020202020204" pitchFamily="34" charset="0"/>
              </a:rPr>
              <a:t>(4)</a:t>
            </a:r>
            <a:r>
              <a:rPr lang="el-GR" dirty="0">
                <a:latin typeface="Arial" panose="020B0604020202020204" pitchFamily="34" charset="0"/>
                <a:cs typeface="Arial" panose="020B0604020202020204" pitchFamily="34" charset="0"/>
              </a:rPr>
              <a:t> αποδεικνύονται πλήρως, και</a:t>
            </a:r>
          </a:p>
          <a:p>
            <a:pPr marL="0" indent="0">
              <a:buNone/>
            </a:pPr>
            <a:r>
              <a:rPr lang="el-GR" b="1" dirty="0">
                <a:latin typeface="Arial" panose="020B0604020202020204" pitchFamily="34" charset="0"/>
                <a:cs typeface="Arial" panose="020B0604020202020204" pitchFamily="34" charset="0"/>
              </a:rPr>
              <a:t>(5)</a:t>
            </a:r>
            <a:r>
              <a:rPr lang="el-GR" dirty="0">
                <a:latin typeface="Arial" panose="020B0604020202020204" pitchFamily="34" charset="0"/>
                <a:cs typeface="Arial" panose="020B0604020202020204" pitchFamily="34" charset="0"/>
              </a:rPr>
              <a:t> δεν περιλαμβάνονται στις Εξαιρούμενες (Αποκλειόμενες) Δαπάνες. </a:t>
            </a:r>
          </a:p>
        </p:txBody>
      </p:sp>
    </p:spTree>
    <p:extLst>
      <p:ext uri="{BB962C8B-B14F-4D97-AF65-F5344CB8AC3E}">
        <p14:creationId xmlns:p14="http://schemas.microsoft.com/office/powerpoint/2010/main" val="747500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546847" y="2949389"/>
            <a:ext cx="11483753" cy="268044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b="1" dirty="0">
                <a:latin typeface="Arial" panose="020B0604020202020204" pitchFamily="34" charset="0"/>
                <a:cs typeface="Arial" panose="020B0604020202020204" pitchFamily="34" charset="0"/>
              </a:rPr>
              <a:t>Ημερομηνία πληρωμής</a:t>
            </a:r>
            <a:r>
              <a:rPr lang="el-GR" dirty="0">
                <a:latin typeface="Arial" panose="020B0604020202020204" pitchFamily="34" charset="0"/>
                <a:cs typeface="Arial" panose="020B0604020202020204" pitchFamily="34" charset="0"/>
              </a:rPr>
              <a:t>: συμπληρώνετε την ημερομηνία πληρωμής της δαπάνης.</a:t>
            </a:r>
          </a:p>
          <a:p>
            <a:pPr algn="just"/>
            <a:r>
              <a:rPr lang="el-GR" b="1" dirty="0">
                <a:latin typeface="Arial" panose="020B0604020202020204" pitchFamily="34" charset="0"/>
                <a:cs typeface="Arial" panose="020B0604020202020204" pitchFamily="34" charset="0"/>
              </a:rPr>
              <a:t>Τρόπος πληρωμής</a:t>
            </a:r>
            <a:r>
              <a:rPr lang="el-GR" dirty="0">
                <a:latin typeface="Arial" panose="020B0604020202020204" pitchFamily="34" charset="0"/>
                <a:cs typeface="Arial" panose="020B0604020202020204" pitchFamily="34" charset="0"/>
              </a:rPr>
              <a:t>: συμπληρώνετε τον τρόπο που πραγματοποιήθηκε η πληρωμή. π.χ. τραπεζικό έμβασμα.</a:t>
            </a:r>
          </a:p>
          <a:p>
            <a:pPr algn="just">
              <a:lnSpc>
                <a:spcPct val="120000"/>
              </a:lnSpc>
            </a:pPr>
            <a:r>
              <a:rPr lang="el-GR" b="1" dirty="0">
                <a:latin typeface="Arial" panose="020B0604020202020204" pitchFamily="34" charset="0"/>
                <a:cs typeface="Arial" panose="020B0604020202020204" pitchFamily="34" charset="0"/>
              </a:rPr>
              <a:t>Περιγραφή</a:t>
            </a:r>
            <a:r>
              <a:rPr lang="el-GR" dirty="0">
                <a:latin typeface="Arial" panose="020B0604020202020204" pitchFamily="34" charset="0"/>
                <a:cs typeface="Arial" panose="020B0604020202020204" pitchFamily="34" charset="0"/>
              </a:rPr>
              <a:t>: συμπληρώνετε την περιγραφή της δαπάνης. π.χ. μισθοδοσία υπαλλήλου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Δασκαλάκη</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μηνός Απριλίου 202</a:t>
            </a:r>
            <a:r>
              <a:rPr lang="en-US" dirty="0">
                <a:latin typeface="Arial" panose="020B0604020202020204" pitchFamily="34" charset="0"/>
                <a:cs typeface="Arial" panose="020B0604020202020204" pitchFamily="34" charset="0"/>
              </a:rPr>
              <a:t>2</a:t>
            </a:r>
            <a:r>
              <a:rPr lang="el-GR" dirty="0">
                <a:latin typeface="Arial" panose="020B0604020202020204" pitchFamily="34" charset="0"/>
                <a:cs typeface="Arial" panose="020B0604020202020204" pitchFamily="34" charset="0"/>
              </a:rPr>
              <a:t>   ή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ΓΡΑΦΙΣΤΑΣ ΑΕ</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Γραφική ύλη</a:t>
            </a:r>
            <a:r>
              <a:rPr lang="en-US"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546848" y="266513"/>
            <a:ext cx="1135111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εκτός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(3</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3/5</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4D94B1EC-27FE-4BB7-B31C-6F99F77555D0}"/>
              </a:ext>
            </a:extLst>
          </p:cNvPr>
          <p:cNvPicPr>
            <a:picLocks noChangeAspect="1"/>
          </p:cNvPicPr>
          <p:nvPr/>
        </p:nvPicPr>
        <p:blipFill>
          <a:blip r:embed="rId3"/>
          <a:stretch>
            <a:fillRect/>
          </a:stretch>
        </p:blipFill>
        <p:spPr>
          <a:xfrm>
            <a:off x="1241594" y="929294"/>
            <a:ext cx="10094258" cy="1890980"/>
          </a:xfrm>
          <a:prstGeom prst="rect">
            <a:avLst/>
          </a:prstGeom>
        </p:spPr>
      </p:pic>
    </p:spTree>
    <p:extLst>
      <p:ext uri="{BB962C8B-B14F-4D97-AF65-F5344CB8AC3E}">
        <p14:creationId xmlns:p14="http://schemas.microsoft.com/office/powerpoint/2010/main" val="390188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546847" y="2931459"/>
            <a:ext cx="11483753" cy="2698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000" b="1" dirty="0">
                <a:latin typeface="Arial" panose="020B0604020202020204" pitchFamily="34" charset="0"/>
                <a:cs typeface="Arial" panose="020B0604020202020204" pitchFamily="34" charset="0"/>
              </a:rPr>
              <a:t>Συνολικό κόστος</a:t>
            </a:r>
            <a:r>
              <a:rPr lang="el-GR" sz="2000" dirty="0">
                <a:latin typeface="Arial" panose="020B0604020202020204" pitchFamily="34" charset="0"/>
                <a:cs typeface="Arial" panose="020B0604020202020204" pitchFamily="34" charset="0"/>
              </a:rPr>
              <a:t>: συμπληρώνετε το συνολικό κόστος της δαπάνης. π.χ. για παροχή υπηρεσίας μετάφρασης αξίας €100,00 πλέον ΦΠΑ €24%, €124,00.</a:t>
            </a: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Εάν ο ΦΠΑ είναι επιλέξιμη δαπάνη συμπληρώνετε €124,00</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αλλιώς, εάν ο ΦΠΑ δεν είναι επιλέξιμη δαπάνη συμπληρώνετε €100,00.</a:t>
            </a:r>
          </a:p>
          <a:p>
            <a:pPr algn="just"/>
            <a:r>
              <a:rPr lang="el-GR" sz="2000" b="1" dirty="0">
                <a:latin typeface="Arial" panose="020B0604020202020204" pitchFamily="34" charset="0"/>
                <a:cs typeface="Arial" panose="020B0604020202020204" pitchFamily="34" charset="0"/>
              </a:rPr>
              <a:t>Παρατηρήσεις</a:t>
            </a:r>
            <a:r>
              <a:rPr lang="el-GR" sz="2000" dirty="0">
                <a:latin typeface="Arial" panose="020B0604020202020204" pitchFamily="34" charset="0"/>
                <a:cs typeface="Arial" panose="020B0604020202020204" pitchFamily="34" charset="0"/>
              </a:rPr>
              <a:t>: συμπληρώνετε πληροφορίες δικές σας ή του εταίρου σας οι οποίες θα φανούν χρήσιμες και θα διευκολύνουν το έργο των διαχειριστών για την πιστοποίηση της επιλεξιμότητας των δαπανών του έργου.</a:t>
            </a:r>
          </a:p>
          <a:p>
            <a:pPr algn="just"/>
            <a:r>
              <a:rPr lang="el-GR" sz="2000" b="1" dirty="0">
                <a:latin typeface="Arial" panose="020B0604020202020204" pitchFamily="34" charset="0"/>
                <a:cs typeface="Arial" panose="020B0604020202020204" pitchFamily="34" charset="0"/>
              </a:rPr>
              <a:t>Παρατηρήσεις διαχειριστή</a:t>
            </a:r>
            <a:r>
              <a:rPr lang="el-GR" sz="2000" dirty="0">
                <a:latin typeface="Arial" panose="020B0604020202020204" pitchFamily="34" charset="0"/>
                <a:cs typeface="Arial" panose="020B0604020202020204" pitchFamily="34" charset="0"/>
              </a:rPr>
              <a:t>: </a:t>
            </a:r>
            <a:r>
              <a:rPr lang="el-GR" sz="2000" u="sng" dirty="0">
                <a:latin typeface="Arial" panose="020B0604020202020204" pitchFamily="34" charset="0"/>
                <a:cs typeface="Arial" panose="020B0604020202020204" pitchFamily="34" charset="0"/>
              </a:rPr>
              <a:t>συμπληρώνεται μόνο από τον διαχειριστή</a:t>
            </a:r>
            <a:r>
              <a:rPr lang="en-US" sz="2000" u="sng" dirty="0">
                <a:latin typeface="Arial" panose="020B0604020202020204" pitchFamily="34" charset="0"/>
                <a:cs typeface="Arial" panose="020B0604020202020204" pitchFamily="34" charset="0"/>
              </a:rPr>
              <a:t> (Programme Officer)</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546848" y="266513"/>
            <a:ext cx="1135111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εκτός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(3</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4/5</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AB5D97CC-5596-4288-B727-15D2E7B76187}"/>
              </a:ext>
            </a:extLst>
          </p:cNvPr>
          <p:cNvPicPr>
            <a:picLocks noChangeAspect="1"/>
          </p:cNvPicPr>
          <p:nvPr/>
        </p:nvPicPr>
        <p:blipFill>
          <a:blip r:embed="rId3"/>
          <a:stretch>
            <a:fillRect/>
          </a:stretch>
        </p:blipFill>
        <p:spPr>
          <a:xfrm>
            <a:off x="1241594" y="929294"/>
            <a:ext cx="10094258" cy="1890980"/>
          </a:xfrm>
          <a:prstGeom prst="rect">
            <a:avLst/>
          </a:prstGeom>
        </p:spPr>
      </p:pic>
    </p:spTree>
    <p:extLst>
      <p:ext uri="{BB962C8B-B14F-4D97-AF65-F5344CB8AC3E}">
        <p14:creationId xmlns:p14="http://schemas.microsoft.com/office/powerpoint/2010/main" val="58752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546847" y="2931459"/>
            <a:ext cx="11483753" cy="2698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latin typeface="Arial" panose="020B0604020202020204" pitchFamily="34" charset="0"/>
                <a:cs typeface="Arial" panose="020B0604020202020204" pitchFamily="34" charset="0"/>
              </a:rPr>
              <a:t>Το κόστος προσωπικού περιόδου συμπληρώνεται αυτόματα.</a:t>
            </a:r>
          </a:p>
          <a:p>
            <a:r>
              <a:rPr lang="el-GR" dirty="0">
                <a:latin typeface="Arial" panose="020B0604020202020204" pitchFamily="34" charset="0"/>
                <a:cs typeface="Arial" panose="020B0604020202020204" pitchFamily="34" charset="0"/>
              </a:rPr>
              <a:t>Το ποσοστό έμμεσων δαπανών συμπληρώνεται αυτόματα.</a:t>
            </a:r>
          </a:p>
          <a:p>
            <a:r>
              <a:rPr lang="el-GR" dirty="0">
                <a:latin typeface="Arial" panose="020B0604020202020204" pitchFamily="34" charset="0"/>
                <a:cs typeface="Arial" panose="020B0604020202020204" pitchFamily="34" charset="0"/>
              </a:rPr>
              <a:t>Το ποσό έμμεσων δαπανών που αντιστοιχεί για την περίοδο υπολογίζεται αυτόματα.</a:t>
            </a:r>
          </a:p>
          <a:p>
            <a:r>
              <a:rPr lang="el-GR" dirty="0">
                <a:latin typeface="Arial" panose="020B0604020202020204" pitchFamily="34" charset="0"/>
                <a:cs typeface="Arial" panose="020B0604020202020204" pitchFamily="34" charset="0"/>
              </a:rPr>
              <a:t>Το σύνολο υπολογίζεται αυτόματα.</a:t>
            </a:r>
            <a:endParaRPr 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609600" y="266513"/>
            <a:ext cx="1128835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εκτός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(3</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5/5</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31709232-F7CE-45E9-859F-3B440648C8C2}"/>
              </a:ext>
            </a:extLst>
          </p:cNvPr>
          <p:cNvPicPr>
            <a:picLocks noChangeAspect="1"/>
          </p:cNvPicPr>
          <p:nvPr/>
        </p:nvPicPr>
        <p:blipFill>
          <a:blip r:embed="rId3"/>
          <a:stretch>
            <a:fillRect/>
          </a:stretch>
        </p:blipFill>
        <p:spPr>
          <a:xfrm>
            <a:off x="609600" y="1017589"/>
            <a:ext cx="10772026" cy="1913870"/>
          </a:xfrm>
          <a:prstGeom prst="rect">
            <a:avLst/>
          </a:prstGeom>
        </p:spPr>
      </p:pic>
    </p:spTree>
    <p:extLst>
      <p:ext uri="{BB962C8B-B14F-4D97-AF65-F5344CB8AC3E}">
        <p14:creationId xmlns:p14="http://schemas.microsoft.com/office/powerpoint/2010/main" val="134093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251012" y="1215614"/>
            <a:ext cx="11711492" cy="272168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dirty="0">
                <a:latin typeface="Arial" panose="020B0604020202020204" pitchFamily="34" charset="0"/>
                <a:cs typeface="Arial" panose="020B0604020202020204" pitchFamily="34" charset="0"/>
              </a:rPr>
              <a:t>Συμπληρώνετε τα στοιχεία των δαπανών που αφορούν την υλοποίηση του έργου </a:t>
            </a:r>
            <a:r>
              <a:rPr lang="el-GR" b="1" dirty="0">
                <a:latin typeface="Arial" panose="020B0604020202020204" pitchFamily="34" charset="0"/>
                <a:cs typeface="Arial" panose="020B0604020202020204" pitchFamily="34" charset="0"/>
              </a:rPr>
              <a:t>μόνο για δαπάνες που αφορούν </a:t>
            </a:r>
            <a:r>
              <a:rPr lang="en-US" b="1" dirty="0">
                <a:latin typeface="Arial" panose="020B0604020202020204" pitchFamily="34" charset="0"/>
                <a:cs typeface="Arial" panose="020B0604020202020204" pitchFamily="34" charset="0"/>
              </a:rPr>
              <a:t>CBC</a:t>
            </a:r>
            <a:r>
              <a:rPr lang="el-GR" dirty="0">
                <a:latin typeface="Arial" panose="020B0604020202020204" pitchFamily="34" charset="0"/>
                <a:cs typeface="Arial" panose="020B0604020202020204" pitchFamily="34" charset="0"/>
              </a:rPr>
              <a:t>.</a:t>
            </a:r>
          </a:p>
          <a:p>
            <a:pPr algn="just"/>
            <a:r>
              <a:rPr lang="el-GR" dirty="0">
                <a:latin typeface="Arial" panose="020B0604020202020204" pitchFamily="34" charset="0"/>
                <a:cs typeface="Arial" panose="020B0604020202020204" pitchFamily="34" charset="0"/>
              </a:rPr>
              <a:t>Οι δαπάνες αυτές αφορούν μόνο τον φορέα υλοποίησης.</a:t>
            </a:r>
          </a:p>
          <a:p>
            <a:pPr algn="just"/>
            <a:r>
              <a:rPr lang="el-GR" dirty="0">
                <a:latin typeface="Arial" panose="020B0604020202020204" pitchFamily="34" charset="0"/>
                <a:cs typeface="Arial" panose="020B0604020202020204" pitchFamily="34" charset="0"/>
              </a:rPr>
              <a:t>Η κάθε γραμμή αφορά σε ξεχωριστή δαπάνη   (π.χ. μισθοδοσία ή τιμολόγιο).</a:t>
            </a:r>
            <a:endParaRPr lang="en-US"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Για την συμπλήρωση του πίνακα ακολουθήστε τις οδηγίες του προηγούμενου βήματος.</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Δαπάνες </a:t>
            </a:r>
            <a:r>
              <a:rPr lang="en-US" dirty="0">
                <a:solidFill>
                  <a:srgbClr val="FF0000"/>
                </a:solidFill>
                <a:latin typeface="Arial" panose="020B0604020202020204" pitchFamily="34" charset="0"/>
                <a:cs typeface="Arial" panose="020B0604020202020204" pitchFamily="34" charset="0"/>
              </a:rPr>
              <a:t>CBC </a:t>
            </a:r>
            <a:r>
              <a:rPr lang="el-GR" dirty="0">
                <a:solidFill>
                  <a:srgbClr val="FF0000"/>
                </a:solidFill>
                <a:latin typeface="Arial" panose="020B0604020202020204" pitchFamily="34" charset="0"/>
                <a:cs typeface="Arial" panose="020B0604020202020204" pitchFamily="34" charset="0"/>
              </a:rPr>
              <a:t>(4</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endParaRPr lang="el-GR" dirty="0">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2C2B4103-D5A2-4399-9D66-665037CB23D5}"/>
              </a:ext>
            </a:extLst>
          </p:cNvPr>
          <p:cNvPicPr>
            <a:picLocks noChangeAspect="1"/>
          </p:cNvPicPr>
          <p:nvPr/>
        </p:nvPicPr>
        <p:blipFill>
          <a:blip r:embed="rId3"/>
          <a:stretch>
            <a:fillRect/>
          </a:stretch>
        </p:blipFill>
        <p:spPr>
          <a:xfrm>
            <a:off x="1165073" y="3820127"/>
            <a:ext cx="9890759" cy="1822259"/>
          </a:xfrm>
          <a:prstGeom prst="rect">
            <a:avLst/>
          </a:prstGeom>
        </p:spPr>
      </p:pic>
    </p:spTree>
    <p:extLst>
      <p:ext uri="{BB962C8B-B14F-4D97-AF65-F5344CB8AC3E}">
        <p14:creationId xmlns:p14="http://schemas.microsoft.com/office/powerpoint/2010/main" val="212519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527124" y="1516830"/>
            <a:ext cx="11187953" cy="125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a:latin typeface="Arial" panose="020B0604020202020204" pitchFamily="34" charset="0"/>
                <a:cs typeface="Arial" panose="020B0604020202020204" pitchFamily="34" charset="0"/>
              </a:rPr>
              <a:t>Συμπληρώνετε τα ποσά που έχετε λάβει υπό μορφή προκαταβολής ή ενδιάμεσης πληρωμής έως την ημερομηνία υποβολής της Οικονομικής Έκθεσης για την περίοδο.</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2" y="266513"/>
            <a:ext cx="1102692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Στοιχεία πληρωμών (5</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 [1/2])</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AA9BF91-C71E-4A2D-A889-07C473CAA2F6}"/>
              </a:ext>
            </a:extLst>
          </p:cNvPr>
          <p:cNvPicPr>
            <a:picLocks noChangeAspect="1"/>
          </p:cNvPicPr>
          <p:nvPr/>
        </p:nvPicPr>
        <p:blipFill>
          <a:blip r:embed="rId3"/>
          <a:stretch>
            <a:fillRect/>
          </a:stretch>
        </p:blipFill>
        <p:spPr>
          <a:xfrm>
            <a:off x="527124" y="3136139"/>
            <a:ext cx="8600251" cy="1674485"/>
          </a:xfrm>
          <a:prstGeom prst="rect">
            <a:avLst/>
          </a:prstGeom>
        </p:spPr>
      </p:pic>
    </p:spTree>
    <p:extLst>
      <p:ext uri="{BB962C8B-B14F-4D97-AF65-F5344CB8AC3E}">
        <p14:creationId xmlns:p14="http://schemas.microsoft.com/office/powerpoint/2010/main" val="1234985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2" y="19304"/>
            <a:ext cx="12192000" cy="6819392"/>
          </a:xfrm>
          <a:prstGeom prst="rect">
            <a:avLst/>
          </a:prstGeom>
        </p:spPr>
      </p:pic>
      <p:sp>
        <p:nvSpPr>
          <p:cNvPr id="4" name="Content Placeholder 2"/>
          <p:cNvSpPr txBox="1">
            <a:spLocks/>
          </p:cNvSpPr>
          <p:nvPr/>
        </p:nvSpPr>
        <p:spPr>
          <a:xfrm>
            <a:off x="502022" y="870555"/>
            <a:ext cx="11187953" cy="125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2000" dirty="0">
                <a:latin typeface="Arial" panose="020B0604020202020204" pitchFamily="34" charset="0"/>
                <a:cs typeface="Arial" panose="020B0604020202020204" pitchFamily="34" charset="0"/>
              </a:rPr>
              <a:t>Επίσης, συμπληρώνετε το </a:t>
            </a:r>
            <a:r>
              <a:rPr lang="el-GR" sz="2000" dirty="0" err="1">
                <a:latin typeface="Arial" panose="020B0604020202020204" pitchFamily="34" charset="0"/>
                <a:cs typeface="Arial" panose="020B0604020202020204" pitchFamily="34" charset="0"/>
              </a:rPr>
              <a:t>παρακρατηθέν</a:t>
            </a:r>
            <a:r>
              <a:rPr lang="el-GR" sz="2000" dirty="0">
                <a:latin typeface="Arial" panose="020B0604020202020204" pitchFamily="34" charset="0"/>
                <a:cs typeface="Arial" panose="020B0604020202020204" pitchFamily="34" charset="0"/>
              </a:rPr>
              <a:t> ποσό (που είναι το άθροισμα των </a:t>
            </a:r>
            <a:r>
              <a:rPr lang="el-GR" sz="2000" dirty="0" err="1">
                <a:latin typeface="Arial" panose="020B0604020202020204" pitchFamily="34" charset="0"/>
                <a:cs typeface="Arial" panose="020B0604020202020204" pitchFamily="34" charset="0"/>
              </a:rPr>
              <a:t>παρακρατηθέντων</a:t>
            </a:r>
            <a:r>
              <a:rPr lang="el-GR" sz="2000" dirty="0">
                <a:latin typeface="Arial" panose="020B0604020202020204" pitchFamily="34" charset="0"/>
                <a:cs typeface="Arial" panose="020B0604020202020204" pitchFamily="34" charset="0"/>
              </a:rPr>
              <a:t> ποσών των πληρωμών για τις δαπάνες εκτός </a:t>
            </a:r>
            <a:r>
              <a:rPr lang="en-US" sz="2000" dirty="0">
                <a:latin typeface="Arial" panose="020B0604020202020204" pitchFamily="34" charset="0"/>
                <a:cs typeface="Arial" panose="020B0604020202020204" pitchFamily="34" charset="0"/>
              </a:rPr>
              <a:t>CBC </a:t>
            </a:r>
            <a:r>
              <a:rPr lang="el-GR" sz="2000" dirty="0">
                <a:latin typeface="Arial" panose="020B0604020202020204" pitchFamily="34" charset="0"/>
                <a:cs typeface="Arial" panose="020B0604020202020204" pitchFamily="34" charset="0"/>
              </a:rPr>
              <a:t>και </a:t>
            </a:r>
            <a:r>
              <a:rPr lang="en-US" sz="2000" dirty="0">
                <a:latin typeface="Arial" panose="020B0604020202020204" pitchFamily="34" charset="0"/>
                <a:cs typeface="Arial" panose="020B0604020202020204" pitchFamily="34" charset="0"/>
              </a:rPr>
              <a:t>CBC)</a:t>
            </a:r>
            <a:r>
              <a:rPr lang="el-GR" sz="2000" dirty="0">
                <a:latin typeface="Arial" panose="020B0604020202020204" pitchFamily="34" charset="0"/>
                <a:cs typeface="Arial" panose="020B0604020202020204" pitchFamily="34" charset="0"/>
              </a:rPr>
              <a:t> που αντιστοιχεί στην κάθε ενδιάμεση πληρωμή που έχετε λάβει έως την ημερομηνία υποβολής της Οικονομικής Έκθεσης για την περίοδο.</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004816" y="136359"/>
            <a:ext cx="1102692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Στοιχεία πληρωμών (5</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 [2/2])</a:t>
            </a:r>
            <a:endParaRPr lang="el-GR"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779699-9E15-4A2B-8213-0030F904ADCE}"/>
              </a:ext>
            </a:extLst>
          </p:cNvPr>
          <p:cNvPicPr>
            <a:picLocks noChangeAspect="1"/>
          </p:cNvPicPr>
          <p:nvPr/>
        </p:nvPicPr>
        <p:blipFill>
          <a:blip r:embed="rId3"/>
          <a:stretch>
            <a:fillRect/>
          </a:stretch>
        </p:blipFill>
        <p:spPr>
          <a:xfrm>
            <a:off x="2359896" y="3020976"/>
            <a:ext cx="7047581" cy="2578546"/>
          </a:xfrm>
          <a:prstGeom prst="rect">
            <a:avLst/>
          </a:prstGeom>
        </p:spPr>
      </p:pic>
      <p:pic>
        <p:nvPicPr>
          <p:cNvPr id="5" name="Picture 4">
            <a:extLst>
              <a:ext uri="{FF2B5EF4-FFF2-40B4-BE49-F238E27FC236}">
                <a16:creationId xmlns:a16="http://schemas.microsoft.com/office/drawing/2014/main" id="{806584F1-3E6C-4A44-8513-6BE6CD25F906}"/>
              </a:ext>
            </a:extLst>
          </p:cNvPr>
          <p:cNvPicPr>
            <a:picLocks noChangeAspect="1"/>
          </p:cNvPicPr>
          <p:nvPr/>
        </p:nvPicPr>
        <p:blipFill>
          <a:blip r:embed="rId4"/>
          <a:stretch>
            <a:fillRect/>
          </a:stretch>
        </p:blipFill>
        <p:spPr>
          <a:xfrm>
            <a:off x="2292260" y="1958395"/>
            <a:ext cx="7182852" cy="905001"/>
          </a:xfrm>
          <a:prstGeom prst="rect">
            <a:avLst/>
          </a:prstGeom>
        </p:spPr>
      </p:pic>
    </p:spTree>
    <p:extLst>
      <p:ext uri="{BB962C8B-B14F-4D97-AF65-F5344CB8AC3E}">
        <p14:creationId xmlns:p14="http://schemas.microsoft.com/office/powerpoint/2010/main" val="399645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207390" y="1299882"/>
            <a:ext cx="11774078" cy="39355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2000" dirty="0">
                <a:latin typeface="Arial" panose="020B0604020202020204" pitchFamily="34" charset="0"/>
                <a:cs typeface="Arial" panose="020B0604020202020204" pitchFamily="34" charset="0"/>
              </a:rPr>
              <a:t>Αφού ολοκληρώσετε τα προηγούμενα βήματα και είστε έτοιμοι να υποβάλλετε την Ενδιάμεση Οικονομική Έκθεση επιστρέφετε στο Φύλλο στοιχεία έργου και συμπληρώνετε τα κίτρινα κελιά στο κάτω μέρος της σελίδας, «Αναφορά στους τυχόν τρόπους ή πηγές χρηματοδότησης και σημειώσεις», τόπος, ημερομηνία, ονοματεπώνυμο </a:t>
            </a:r>
            <a:r>
              <a:rPr lang="el-GR" sz="2000" dirty="0" err="1">
                <a:latin typeface="Arial" panose="020B0604020202020204" pitchFamily="34" charset="0"/>
                <a:cs typeface="Arial" panose="020B0604020202020204" pitchFamily="34" charset="0"/>
              </a:rPr>
              <a:t>Νομίμου</a:t>
            </a:r>
            <a:r>
              <a:rPr lang="el-GR" sz="2000" dirty="0">
                <a:latin typeface="Arial" panose="020B0604020202020204" pitchFamily="34" charset="0"/>
                <a:cs typeface="Arial" panose="020B0604020202020204" pitchFamily="34" charset="0"/>
              </a:rPr>
              <a:t> Εκπροσώπου και ονοματεπώνυμο Λογιστή. Επίσης, ο νόμιμος εκπρόσωπος του Φορέα και ο Λογιστής του υπογράφουν στο Φύλλο Στοιχεία έργου. Τέλος, ο νόμιμος εκπρόσωπος συμπληρώνει το ονοματεπώνυμο του και υπογράφει στο φύλλο των δαπανών εκτός </a:t>
            </a:r>
            <a:r>
              <a:rPr lang="en-US" sz="2000" dirty="0">
                <a:latin typeface="Arial" panose="020B0604020202020204" pitchFamily="34" charset="0"/>
                <a:cs typeface="Arial" panose="020B0604020202020204" pitchFamily="34" charset="0"/>
              </a:rPr>
              <a:t>CBC </a:t>
            </a:r>
            <a:r>
              <a:rPr lang="el-GR" sz="2000" dirty="0">
                <a:latin typeface="Arial" panose="020B0604020202020204" pitchFamily="34" charset="0"/>
                <a:cs typeface="Arial" panose="020B0604020202020204" pitchFamily="34" charset="0"/>
              </a:rPr>
              <a:t>και δαπανών </a:t>
            </a:r>
            <a:r>
              <a:rPr lang="en-US" sz="2000" dirty="0">
                <a:latin typeface="Arial" panose="020B0604020202020204" pitchFamily="34" charset="0"/>
                <a:cs typeface="Arial" panose="020B0604020202020204" pitchFamily="34" charset="0"/>
              </a:rPr>
              <a:t>CBC.</a:t>
            </a:r>
            <a:endParaRPr lang="el-GR" sz="2000" dirty="0">
              <a:latin typeface="Arial" panose="020B0604020202020204" pitchFamily="34" charset="0"/>
              <a:cs typeface="Arial" panose="020B0604020202020204" pitchFamily="34" charset="0"/>
            </a:endParaRPr>
          </a:p>
          <a:p>
            <a:pPr marL="0" indent="0" algn="just">
              <a:buNone/>
            </a:pPr>
            <a:r>
              <a:rPr lang="el-GR" sz="2000" dirty="0">
                <a:latin typeface="Arial" panose="020B0604020202020204" pitchFamily="34" charset="0"/>
                <a:cs typeface="Arial" panose="020B0604020202020204" pitchFamily="34" charset="0"/>
              </a:rPr>
              <a:t>Το αρχείο το υποβάλλετε σε μορφή:</a:t>
            </a:r>
          </a:p>
          <a:p>
            <a:pPr algn="just"/>
            <a:r>
              <a:rPr lang="en-US" sz="2000" dirty="0">
                <a:latin typeface="Arial" panose="020B0604020202020204" pitchFamily="34" charset="0"/>
                <a:cs typeface="Arial" panose="020B0604020202020204" pitchFamily="34" charset="0"/>
              </a:rPr>
              <a:t>Excel</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και</a:t>
            </a:r>
            <a:endParaRPr lang="en-US" sz="2000" b="1"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Αφού ολοκληρωθεί ο έλεγχος το υποβάλλετε σκαναρισμένο (έγχρωμη σάρωση) και</a:t>
            </a:r>
          </a:p>
          <a:p>
            <a:pPr marL="0" indent="0" algn="just">
              <a:buNone/>
            </a:pPr>
            <a:r>
              <a:rPr lang="el-GR" sz="2000" dirty="0">
                <a:latin typeface="Arial" panose="020B0604020202020204" pitchFamily="34" charset="0"/>
                <a:cs typeface="Arial" panose="020B0604020202020204" pitchFamily="34" charset="0"/>
              </a:rPr>
              <a:t>   υπογεγραμμένο από τον Νόμιμο Εκπρόσωπο και τον Λογιστή σε </a:t>
            </a:r>
            <a:r>
              <a:rPr lang="en-US" sz="2000" dirty="0">
                <a:latin typeface="Arial" panose="020B0604020202020204" pitchFamily="34" charset="0"/>
                <a:cs typeface="Arial" panose="020B0604020202020204" pitchFamily="34" charset="0"/>
              </a:rPr>
              <a:t>PDF</a:t>
            </a:r>
            <a:r>
              <a:rPr lang="el-GR" sz="2000" dirty="0">
                <a:latin typeface="Arial" panose="020B0604020202020204" pitchFamily="34" charset="0"/>
                <a:cs typeface="Arial" panose="020B0604020202020204" pitchFamily="34" charset="0"/>
              </a:rPr>
              <a:t> </a:t>
            </a:r>
            <a:r>
              <a:rPr lang="el-GR" sz="2000" b="1" u="sng" dirty="0">
                <a:latin typeface="Arial" panose="020B0604020202020204" pitchFamily="34" charset="0"/>
                <a:cs typeface="Arial" panose="020B0604020202020204" pitchFamily="34" charset="0"/>
              </a:rPr>
              <a:t>ηλεκτρονικά και      ταχυδρομικά προς το Ίδρυμα</a:t>
            </a:r>
            <a:r>
              <a:rPr lang="el-GR" sz="2000"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Φύλλο – Στοιχεία έργου (6</a:t>
            </a:r>
            <a:r>
              <a:rPr lang="el-GR" baseline="30000" dirty="0">
                <a:solidFill>
                  <a:srgbClr val="FF0000"/>
                </a:solidFill>
                <a:latin typeface="Arial" panose="020B0604020202020204" pitchFamily="34" charset="0"/>
                <a:cs typeface="Arial" panose="020B0604020202020204" pitchFamily="34" charset="0"/>
              </a:rPr>
              <a:t>ο</a:t>
            </a:r>
            <a:r>
              <a:rPr lang="el-GR" dirty="0">
                <a:solidFill>
                  <a:srgbClr val="FF0000"/>
                </a:solidFill>
                <a:latin typeface="Arial" panose="020B0604020202020204" pitchFamily="34" charset="0"/>
                <a:cs typeface="Arial" panose="020B0604020202020204" pitchFamily="34" charset="0"/>
              </a:rPr>
              <a:t> βήμα)</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70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Ενδιάμεσες Οικονομικές Εκθέσεις (1/5)</a:t>
            </a:r>
          </a:p>
          <a:p>
            <a:r>
              <a:rPr lang="el-GR" sz="2000" dirty="0">
                <a:solidFill>
                  <a:srgbClr val="FF0000"/>
                </a:solidFill>
                <a:latin typeface="Arial" panose="020B0604020202020204" pitchFamily="34" charset="0"/>
                <a:cs typeface="Arial" panose="020B0604020202020204" pitchFamily="34" charset="0"/>
              </a:rPr>
              <a:t>Συνυποβαλλόμενα δικαιολογητικά</a:t>
            </a:r>
            <a:endParaRPr lang="el-GR" sz="2000" dirty="0">
              <a:latin typeface="Arial" panose="020B0604020202020204" pitchFamily="34" charset="0"/>
              <a:cs typeface="Arial" panose="020B0604020202020204" pitchFamily="34" charset="0"/>
            </a:endParaRPr>
          </a:p>
        </p:txBody>
      </p:sp>
      <p:sp>
        <p:nvSpPr>
          <p:cNvPr id="5" name="Shape 180">
            <a:extLst>
              <a:ext uri="{FF2B5EF4-FFF2-40B4-BE49-F238E27FC236}">
                <a16:creationId xmlns:a16="http://schemas.microsoft.com/office/drawing/2014/main" id="{3FE8F4B3-5C16-41BA-942C-64092D30AB2D}"/>
              </a:ext>
            </a:extLst>
          </p:cNvPr>
          <p:cNvSpPr txBox="1">
            <a:spLocks/>
          </p:cNvSpPr>
          <p:nvPr/>
        </p:nvSpPr>
        <p:spPr>
          <a:xfrm>
            <a:off x="307519" y="1592076"/>
            <a:ext cx="11143967" cy="4015500"/>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381000" algn="just">
              <a:lnSpc>
                <a:spcPct val="150000"/>
              </a:lnSpc>
              <a:spcBef>
                <a:spcPts val="0"/>
              </a:spcBef>
              <a:buClr>
                <a:schemeClr val="dk1"/>
              </a:buClr>
              <a:buSzPct val="100000"/>
              <a:buFont typeface="Calibri"/>
              <a:buChar char="➢"/>
            </a:pPr>
            <a:r>
              <a:rPr lang="el-GR" sz="2000" b="1" dirty="0">
                <a:solidFill>
                  <a:schemeClr val="dk1"/>
                </a:solidFill>
                <a:latin typeface="Arial" panose="020B0604020202020204" pitchFamily="34" charset="0"/>
                <a:ea typeface="Calibri"/>
                <a:cs typeface="Arial" panose="020B0604020202020204" pitchFamily="34" charset="0"/>
                <a:sym typeface="Calibri"/>
              </a:rPr>
              <a:t>Παραστατικά Δαπανών</a:t>
            </a: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914400" algn="just">
              <a:spcBef>
                <a:spcPts val="0"/>
              </a:spcBef>
            </a:pPr>
            <a:r>
              <a:rPr lang="el-GR" sz="2000" dirty="0">
                <a:solidFill>
                  <a:schemeClr val="dk1"/>
                </a:solidFill>
                <a:latin typeface="Arial" panose="020B0604020202020204" pitchFamily="34" charset="0"/>
                <a:ea typeface="Calibri"/>
                <a:cs typeface="Arial" panose="020B0604020202020204" pitchFamily="34" charset="0"/>
                <a:sym typeface="Calibri"/>
              </a:rPr>
              <a:t>Τιμολόγια, </a:t>
            </a:r>
            <a:r>
              <a:rPr lang="el-GR" sz="2000" dirty="0" err="1">
                <a:solidFill>
                  <a:schemeClr val="dk1"/>
                </a:solidFill>
                <a:latin typeface="Arial" panose="020B0604020202020204" pitchFamily="34" charset="0"/>
                <a:ea typeface="Calibri"/>
                <a:cs typeface="Arial" panose="020B0604020202020204" pitchFamily="34" charset="0"/>
                <a:sym typeface="Calibri"/>
              </a:rPr>
              <a:t>εξοδολόγια</a:t>
            </a:r>
            <a:r>
              <a:rPr lang="el-GR" sz="2000" dirty="0">
                <a:solidFill>
                  <a:schemeClr val="dk1"/>
                </a:solidFill>
                <a:latin typeface="Arial" panose="020B0604020202020204" pitchFamily="34" charset="0"/>
                <a:ea typeface="Calibri"/>
                <a:cs typeface="Arial" panose="020B0604020202020204" pitchFamily="34" charset="0"/>
                <a:sym typeface="Calibri"/>
              </a:rPr>
              <a:t>, λογαριασμοί ΔΕΚΟ, καταστάσεις μισθοδοσίας κ.λπ. Το κάθε παραστατικό δαπάνης θα συνοδεύεται με το αντίστοιχο αποδεικτικό εξόφλησης όπως π.χ. αντίγραφο κίνησης τράπεζας, επιταγή, απόδειξη είσπραξης εκείνου που εισπράττει σε περίπτωση μετρητών ή αντίστοιχο ισοδύναμο έγγραφο που θα αποδεικνύει την εξόφληση της δαπάνης.</a:t>
            </a:r>
          </a:p>
          <a:p>
            <a:pPr marL="914400" algn="just">
              <a:spcBef>
                <a:spcPts val="0"/>
              </a:spcBef>
            </a:pPr>
            <a:br>
              <a:rPr lang="el-GR" sz="1000" dirty="0">
                <a:solidFill>
                  <a:schemeClr val="dk1"/>
                </a:solidFill>
                <a:latin typeface="Arial" panose="020B0604020202020204" pitchFamily="34" charset="0"/>
                <a:ea typeface="Calibri"/>
                <a:cs typeface="Arial" panose="020B0604020202020204" pitchFamily="34" charset="0"/>
                <a:sym typeface="Calibri"/>
              </a:rPr>
            </a:br>
            <a:br>
              <a:rPr lang="el-GR" sz="1000" dirty="0">
                <a:solidFill>
                  <a:schemeClr val="dk1"/>
                </a:solidFill>
                <a:latin typeface="Arial" panose="020B0604020202020204" pitchFamily="34" charset="0"/>
                <a:ea typeface="Calibri"/>
                <a:cs typeface="Arial" panose="020B0604020202020204" pitchFamily="34" charset="0"/>
                <a:sym typeface="Calibri"/>
              </a:rPr>
            </a:br>
            <a:r>
              <a:rPr lang="el-GR" sz="2000" b="1" dirty="0">
                <a:solidFill>
                  <a:schemeClr val="dk1"/>
                </a:solidFill>
                <a:latin typeface="Arial" panose="020B0604020202020204" pitchFamily="34" charset="0"/>
                <a:ea typeface="Calibri"/>
                <a:cs typeface="Arial" panose="020B0604020202020204" pitchFamily="34" charset="0"/>
                <a:sym typeface="Calibri"/>
              </a:rPr>
              <a:t>ΠΡΟΣΟΧΗ!</a:t>
            </a:r>
            <a:r>
              <a:rPr lang="el-GR" sz="2000" dirty="0">
                <a:solidFill>
                  <a:schemeClr val="dk1"/>
                </a:solidFill>
                <a:latin typeface="Arial" panose="020B0604020202020204" pitchFamily="34" charset="0"/>
                <a:ea typeface="Calibri"/>
                <a:cs typeface="Arial" panose="020B0604020202020204" pitchFamily="34" charset="0"/>
                <a:sym typeface="Calibri"/>
              </a:rPr>
              <a:t> Σε περίπτωση που μία δαπάνη είναι άνω των € 300,00</a:t>
            </a:r>
            <a:br>
              <a:rPr lang="el-GR" sz="2000" dirty="0">
                <a:solidFill>
                  <a:schemeClr val="dk1"/>
                </a:solidFill>
                <a:latin typeface="Arial" panose="020B0604020202020204" pitchFamily="34" charset="0"/>
                <a:ea typeface="Calibri"/>
                <a:cs typeface="Arial" panose="020B0604020202020204" pitchFamily="34" charset="0"/>
                <a:sym typeface="Calibri"/>
              </a:rPr>
            </a:br>
            <a:r>
              <a:rPr lang="el-GR" sz="2000" dirty="0">
                <a:solidFill>
                  <a:schemeClr val="dk1"/>
                </a:solidFill>
                <a:latin typeface="Arial" panose="020B0604020202020204" pitchFamily="34" charset="0"/>
                <a:ea typeface="Calibri"/>
                <a:cs typeface="Arial" panose="020B0604020202020204" pitchFamily="34" charset="0"/>
                <a:sym typeface="Calibri"/>
              </a:rPr>
              <a:t>η εξόφληση πρέπει να γίνεται </a:t>
            </a:r>
            <a:r>
              <a:rPr lang="el-GR" sz="2000" b="1" u="sng" dirty="0">
                <a:solidFill>
                  <a:schemeClr val="dk1"/>
                </a:solidFill>
                <a:latin typeface="Arial" panose="020B0604020202020204" pitchFamily="34" charset="0"/>
                <a:ea typeface="Calibri"/>
                <a:cs typeface="Arial" panose="020B0604020202020204" pitchFamily="34" charset="0"/>
                <a:sym typeface="Calibri"/>
              </a:rPr>
              <a:t>αποκλειστικά μέσω του τραπεζικού συστήματος</a:t>
            </a:r>
            <a:r>
              <a:rPr lang="el-GR" sz="2000" dirty="0">
                <a:solidFill>
                  <a:schemeClr val="dk1"/>
                </a:solidFill>
                <a:latin typeface="Arial" panose="020B0604020202020204" pitchFamily="34" charset="0"/>
                <a:ea typeface="Calibri"/>
                <a:cs typeface="Arial" panose="020B0604020202020204" pitchFamily="34" charset="0"/>
                <a:sym typeface="Calibri"/>
              </a:rPr>
              <a:t> και </a:t>
            </a:r>
            <a:r>
              <a:rPr lang="el-GR" sz="2000" b="1" u="sng" dirty="0">
                <a:solidFill>
                  <a:schemeClr val="dk1"/>
                </a:solidFill>
                <a:latin typeface="Arial" panose="020B0604020202020204" pitchFamily="34" charset="0"/>
                <a:ea typeface="Calibri"/>
                <a:cs typeface="Arial" panose="020B0604020202020204" pitchFamily="34" charset="0"/>
                <a:sym typeface="Calibri"/>
              </a:rPr>
              <a:t>όχι με μετρητά</a:t>
            </a:r>
            <a:r>
              <a:rPr lang="el-GR" sz="2000" dirty="0">
                <a:solidFill>
                  <a:schemeClr val="dk1"/>
                </a:solidFill>
                <a:latin typeface="Arial" panose="020B0604020202020204" pitchFamily="34" charset="0"/>
                <a:ea typeface="Calibri"/>
                <a:cs typeface="Arial" panose="020B0604020202020204" pitchFamily="34" charset="0"/>
                <a:sym typeface="Calibri"/>
              </a:rPr>
              <a:t>.</a:t>
            </a:r>
          </a:p>
          <a:p>
            <a:pPr marL="914400" algn="just">
              <a:spcBef>
                <a:spcPts val="0"/>
              </a:spcBef>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914400" algn="just">
              <a:spcBef>
                <a:spcPts val="0"/>
              </a:spcBef>
            </a:pPr>
            <a:r>
              <a:rPr lang="el-GR" sz="2000" dirty="0">
                <a:solidFill>
                  <a:schemeClr val="dk1"/>
                </a:solidFill>
                <a:latin typeface="Arial" panose="020B0604020202020204" pitchFamily="34" charset="0"/>
                <a:ea typeface="Calibri"/>
                <a:cs typeface="Arial" panose="020B0604020202020204" pitchFamily="34" charset="0"/>
                <a:sym typeface="Calibri"/>
              </a:rPr>
              <a:t>Προτείνεται και οι δαπάνες κάτω των € 300,00 να εξοφλούνται τραπεζικά.</a:t>
            </a:r>
          </a:p>
          <a:p>
            <a:pPr marL="914400" algn="just">
              <a:spcBef>
                <a:spcPts val="0"/>
              </a:spcBef>
            </a:pPr>
            <a:endParaRPr lang="el-GR" sz="20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01349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Ενδιάμεσες Οικονομικές Εκθέσεις (2/5)</a:t>
            </a:r>
          </a:p>
          <a:p>
            <a:r>
              <a:rPr lang="el-GR" sz="2000" dirty="0">
                <a:solidFill>
                  <a:srgbClr val="FF0000"/>
                </a:solidFill>
                <a:latin typeface="Arial" panose="020B0604020202020204" pitchFamily="34" charset="0"/>
                <a:cs typeface="Arial" panose="020B0604020202020204" pitchFamily="34" charset="0"/>
              </a:rPr>
              <a:t>Συνυποβαλλόμενα δικαιολογητικά</a:t>
            </a:r>
            <a:endParaRPr lang="el-GR" sz="2000" dirty="0">
              <a:latin typeface="Arial" panose="020B0604020202020204" pitchFamily="34" charset="0"/>
              <a:cs typeface="Arial" panose="020B0604020202020204" pitchFamily="34" charset="0"/>
            </a:endParaRPr>
          </a:p>
        </p:txBody>
      </p:sp>
      <p:sp>
        <p:nvSpPr>
          <p:cNvPr id="5" name="Shape 180">
            <a:extLst>
              <a:ext uri="{FF2B5EF4-FFF2-40B4-BE49-F238E27FC236}">
                <a16:creationId xmlns:a16="http://schemas.microsoft.com/office/drawing/2014/main" id="{3FE8F4B3-5C16-41BA-942C-64092D30AB2D}"/>
              </a:ext>
            </a:extLst>
          </p:cNvPr>
          <p:cNvSpPr txBox="1">
            <a:spLocks/>
          </p:cNvSpPr>
          <p:nvPr/>
        </p:nvSpPr>
        <p:spPr>
          <a:xfrm>
            <a:off x="209832" y="1450760"/>
            <a:ext cx="11143967" cy="3661568"/>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381000" algn="just">
              <a:lnSpc>
                <a:spcPct val="150000"/>
              </a:lnSpc>
              <a:spcBef>
                <a:spcPts val="0"/>
              </a:spcBef>
              <a:buClr>
                <a:schemeClr val="dk1"/>
              </a:buClr>
              <a:buSzPct val="100000"/>
              <a:buFont typeface="Calibri"/>
              <a:buChar char="➢"/>
            </a:pPr>
            <a:r>
              <a:rPr lang="el-GR" sz="2000" b="1" dirty="0">
                <a:solidFill>
                  <a:schemeClr val="dk1"/>
                </a:solidFill>
                <a:latin typeface="Arial" panose="020B0604020202020204" pitchFamily="34" charset="0"/>
                <a:ea typeface="Calibri"/>
                <a:cs typeface="Arial" panose="020B0604020202020204" pitchFamily="34" charset="0"/>
                <a:sym typeface="Calibri"/>
              </a:rPr>
              <a:t>Παραστατικά Δαπανών</a:t>
            </a: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914400" algn="just">
              <a:spcBef>
                <a:spcPts val="0"/>
              </a:spcBef>
            </a:pPr>
            <a:r>
              <a:rPr lang="el-GR" sz="2000" dirty="0">
                <a:solidFill>
                  <a:schemeClr val="dk1"/>
                </a:solidFill>
                <a:latin typeface="Arial" panose="020B0604020202020204" pitchFamily="34" charset="0"/>
                <a:ea typeface="Calibri"/>
                <a:cs typeface="Arial" panose="020B0604020202020204" pitchFamily="34" charset="0"/>
                <a:sym typeface="Calibri"/>
              </a:rPr>
              <a:t>Τα τιμολόγια λήψης υπηρεσιών ή αγοράς αγαθών θα πρέπει να αναφέρουν στο κύριο σώμα τους την εξής φράση από τον εκδότη του παραστατικού:</a:t>
            </a:r>
          </a:p>
          <a:p>
            <a:pPr marL="914400" algn="just">
              <a:spcBef>
                <a:spcPts val="0"/>
              </a:spcBef>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914400" algn="just">
              <a:spcBef>
                <a:spcPts val="0"/>
              </a:spcBef>
            </a:pPr>
            <a:br>
              <a:rPr lang="el-GR" sz="1000" dirty="0">
                <a:solidFill>
                  <a:schemeClr val="dk1"/>
                </a:solidFill>
                <a:latin typeface="Arial" panose="020B0604020202020204" pitchFamily="34" charset="0"/>
                <a:ea typeface="Calibri"/>
                <a:cs typeface="Arial" panose="020B0604020202020204" pitchFamily="34" charset="0"/>
                <a:sym typeface="Calibri"/>
              </a:rPr>
            </a:br>
            <a:br>
              <a:rPr lang="el-GR" sz="1000" dirty="0">
                <a:solidFill>
                  <a:schemeClr val="dk1"/>
                </a:solidFill>
                <a:latin typeface="Arial" panose="020B0604020202020204" pitchFamily="34" charset="0"/>
                <a:ea typeface="Calibri"/>
                <a:cs typeface="Arial" panose="020B0604020202020204" pitchFamily="34" charset="0"/>
                <a:sym typeface="Calibri"/>
              </a:rPr>
            </a:br>
            <a:r>
              <a:rPr lang="el-GR" sz="2000" b="1" dirty="0">
                <a:solidFill>
                  <a:schemeClr val="dk1"/>
                </a:solidFill>
                <a:latin typeface="Arial" panose="020B0604020202020204" pitchFamily="34" charset="0"/>
                <a:ea typeface="Calibri"/>
                <a:cs typeface="Arial" panose="020B0604020202020204" pitchFamily="34" charset="0"/>
                <a:sym typeface="Calibri"/>
              </a:rPr>
              <a:t>«ΕΠΙΧΟΡΗΓΗΣΗ ΔΑΠΑΝΗΣ ΑΠΟ </a:t>
            </a:r>
            <a:r>
              <a:rPr lang="en-US" sz="2000" b="1" dirty="0">
                <a:solidFill>
                  <a:schemeClr val="dk1"/>
                </a:solidFill>
                <a:latin typeface="Arial" panose="020B0604020202020204" pitchFamily="34" charset="0"/>
                <a:ea typeface="Calibri"/>
                <a:cs typeface="Arial" panose="020B0604020202020204" pitchFamily="34" charset="0"/>
                <a:sym typeface="Calibri"/>
              </a:rPr>
              <a:t>EEA GRANTS ACF – </a:t>
            </a:r>
            <a:r>
              <a:rPr lang="el-GR" sz="2000" b="1" dirty="0">
                <a:solidFill>
                  <a:schemeClr val="dk1"/>
                </a:solidFill>
                <a:latin typeface="Arial" panose="020B0604020202020204" pitchFamily="34" charset="0"/>
                <a:ea typeface="Calibri"/>
                <a:cs typeface="Arial" panose="020B0604020202020204" pitchFamily="34" charset="0"/>
                <a:sym typeface="Calibri"/>
              </a:rPr>
              <a:t>ΙΔΡΥΜΑ ΜΠΟΔΟΣΑΚΗ – ΑΡ.ΣΥΜΒ. _________». </a:t>
            </a:r>
          </a:p>
          <a:p>
            <a:pPr marL="914400" algn="just">
              <a:spcBef>
                <a:spcPts val="0"/>
              </a:spcBef>
            </a:pPr>
            <a:endParaRPr lang="el-GR" sz="2000" b="1" dirty="0">
              <a:solidFill>
                <a:schemeClr val="dk1"/>
              </a:solidFill>
              <a:latin typeface="Arial" panose="020B0604020202020204" pitchFamily="34" charset="0"/>
              <a:ea typeface="Calibri"/>
              <a:cs typeface="Arial" panose="020B0604020202020204" pitchFamily="34" charset="0"/>
              <a:sym typeface="Calibri"/>
            </a:endParaRPr>
          </a:p>
          <a:p>
            <a:pPr marL="914400" algn="just">
              <a:spcBef>
                <a:spcPts val="0"/>
              </a:spcBef>
            </a:pPr>
            <a:r>
              <a:rPr lang="el-GR" sz="2000" b="1" dirty="0">
                <a:solidFill>
                  <a:srgbClr val="FF0000"/>
                </a:solidFill>
                <a:highlight>
                  <a:srgbClr val="FFFF00"/>
                </a:highlight>
                <a:latin typeface="Arial" panose="020B0604020202020204" pitchFamily="34" charset="0"/>
                <a:ea typeface="Calibri"/>
                <a:cs typeface="Arial" panose="020B0604020202020204" pitchFamily="34" charset="0"/>
                <a:sym typeface="Calibri"/>
              </a:rPr>
              <a:t>ΠΡΟΣΟΧΗ: ΟΧΙ ΜΕ ΣΦΡΑΓΙΔΑ ΑΛΛΑ ΧΕΙΡΟΓΡΑΦΑ ΕΠΙ ΤΟΥ ΣΩΜΑΤΟΣ ΤΟΥ ΤΙΜΟΛΟΓΙΟΥ ή ΣΥΣΤΗΜΙΚΑ ΑΠΟ ΤΟ ΠΡΟΓΡΑΜΜΑ ΕΚΔΟΣΗΣ ΤΟΥ ΤΙΜΟΛΟΓΙΟΥ.</a:t>
            </a:r>
          </a:p>
        </p:txBody>
      </p:sp>
    </p:spTree>
    <p:extLst>
      <p:ext uri="{BB962C8B-B14F-4D97-AF65-F5344CB8AC3E}">
        <p14:creationId xmlns:p14="http://schemas.microsoft.com/office/powerpoint/2010/main" val="23835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Ενδιάμεσες Οικονομικές Εκθέσεις (3/5)</a:t>
            </a:r>
          </a:p>
          <a:p>
            <a:r>
              <a:rPr lang="el-GR" sz="2000" dirty="0">
                <a:solidFill>
                  <a:srgbClr val="FF0000"/>
                </a:solidFill>
                <a:latin typeface="Arial" panose="020B0604020202020204" pitchFamily="34" charset="0"/>
                <a:cs typeface="Arial" panose="020B0604020202020204" pitchFamily="34" charset="0"/>
              </a:rPr>
              <a:t>Συνυποβαλλόμενα δικαιολογητικά</a:t>
            </a:r>
            <a:endParaRPr lang="el-GR" sz="2000" dirty="0">
              <a:latin typeface="Arial" panose="020B0604020202020204" pitchFamily="34" charset="0"/>
              <a:cs typeface="Arial" panose="020B0604020202020204" pitchFamily="34" charset="0"/>
            </a:endParaRPr>
          </a:p>
        </p:txBody>
      </p:sp>
      <p:sp>
        <p:nvSpPr>
          <p:cNvPr id="5" name="Shape 180">
            <a:extLst>
              <a:ext uri="{FF2B5EF4-FFF2-40B4-BE49-F238E27FC236}">
                <a16:creationId xmlns:a16="http://schemas.microsoft.com/office/drawing/2014/main" id="{3FE8F4B3-5C16-41BA-942C-64092D30AB2D}"/>
              </a:ext>
            </a:extLst>
          </p:cNvPr>
          <p:cNvSpPr txBox="1">
            <a:spLocks/>
          </p:cNvSpPr>
          <p:nvPr/>
        </p:nvSpPr>
        <p:spPr>
          <a:xfrm>
            <a:off x="307519" y="1592076"/>
            <a:ext cx="11436246" cy="3553666"/>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381000" algn="just">
              <a:lnSpc>
                <a:spcPct val="150000"/>
              </a:lnSpc>
              <a:spcBef>
                <a:spcPts val="0"/>
              </a:spcBef>
              <a:buClr>
                <a:schemeClr val="dk1"/>
              </a:buClr>
              <a:buSzPct val="100000"/>
              <a:buFont typeface="Calibri"/>
              <a:buChar char="➢"/>
            </a:pPr>
            <a:r>
              <a:rPr lang="el-GR" sz="2000" b="1" dirty="0">
                <a:solidFill>
                  <a:schemeClr val="dk1"/>
                </a:solidFill>
                <a:latin typeface="Arial" panose="020B0604020202020204" pitchFamily="34" charset="0"/>
                <a:ea typeface="Calibri"/>
                <a:cs typeface="Arial" panose="020B0604020202020204" pitchFamily="34" charset="0"/>
                <a:sym typeface="Calibri"/>
              </a:rPr>
              <a:t>Αντίγραφα από τα βιβλία του Φορέα υλοποίησης και των εταίρων.</a:t>
            </a: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914400" lvl="0" indent="-342900" algn="just">
              <a:lnSpc>
                <a:spcPct val="150000"/>
              </a:lnSpc>
              <a:spcBef>
                <a:spcPts val="0"/>
              </a:spcBef>
              <a:buClr>
                <a:schemeClr val="dk1"/>
              </a:buClr>
              <a:buSzPct val="100000"/>
              <a:buFont typeface="Calibri"/>
              <a:buChar char="❖"/>
            </a:pPr>
            <a:r>
              <a:rPr lang="el-GR" sz="1600" dirty="0">
                <a:solidFill>
                  <a:schemeClr val="dk1"/>
                </a:solidFill>
                <a:latin typeface="Arial" panose="020B0604020202020204" pitchFamily="34" charset="0"/>
                <a:ea typeface="Calibri"/>
                <a:cs typeface="Arial" panose="020B0604020202020204" pitchFamily="34" charset="0"/>
                <a:sym typeface="Calibri"/>
              </a:rPr>
              <a:t>Σε περίπτωση </a:t>
            </a:r>
            <a:r>
              <a:rPr lang="el-GR" sz="1600" u="sng" dirty="0">
                <a:solidFill>
                  <a:schemeClr val="dk1"/>
                </a:solidFill>
                <a:latin typeface="Arial" panose="020B0604020202020204" pitchFamily="34" charset="0"/>
                <a:ea typeface="Calibri"/>
                <a:cs typeface="Arial" panose="020B0604020202020204" pitchFamily="34" charset="0"/>
                <a:sym typeface="Calibri"/>
              </a:rPr>
              <a:t>απλογραφικών βιβλίων</a:t>
            </a:r>
            <a:r>
              <a:rPr lang="el-GR" sz="1600" dirty="0">
                <a:solidFill>
                  <a:schemeClr val="dk1"/>
                </a:solidFill>
                <a:latin typeface="Arial" panose="020B0604020202020204" pitchFamily="34" charset="0"/>
                <a:ea typeface="Calibri"/>
                <a:cs typeface="Arial" panose="020B0604020202020204" pitchFamily="34" charset="0"/>
                <a:sym typeface="Calibri"/>
              </a:rPr>
              <a:t>, αντίγραφο του βιβλίου εσόδων</a:t>
            </a:r>
            <a:r>
              <a:rPr lang="en-US" sz="1600" dirty="0">
                <a:solidFill>
                  <a:schemeClr val="dk1"/>
                </a:solidFill>
                <a:latin typeface="Arial" panose="020B0604020202020204" pitchFamily="34" charset="0"/>
                <a:ea typeface="Calibri"/>
                <a:cs typeface="Arial" panose="020B0604020202020204" pitchFamily="34" charset="0"/>
                <a:sym typeface="Calibri"/>
              </a:rPr>
              <a:t>-</a:t>
            </a:r>
            <a:r>
              <a:rPr lang="el-GR" sz="1600" dirty="0">
                <a:solidFill>
                  <a:schemeClr val="dk1"/>
                </a:solidFill>
                <a:latin typeface="Arial" panose="020B0604020202020204" pitchFamily="34" charset="0"/>
                <a:ea typeface="Calibri"/>
                <a:cs typeface="Arial" panose="020B0604020202020204" pitchFamily="34" charset="0"/>
                <a:sym typeface="Calibri"/>
              </a:rPr>
              <a:t>εξόδων της περιόδου και το μητρώο παγίων εφόσον επιχορηγούνται πάγια, </a:t>
            </a:r>
            <a:r>
              <a:rPr lang="el-GR" sz="1600" u="sng" dirty="0">
                <a:solidFill>
                  <a:schemeClr val="dk1"/>
                </a:solidFill>
                <a:latin typeface="Arial" panose="020B0604020202020204" pitchFamily="34" charset="0"/>
                <a:ea typeface="Calibri"/>
                <a:cs typeface="Arial" panose="020B0604020202020204" pitchFamily="34" charset="0"/>
                <a:sym typeface="Calibri"/>
              </a:rPr>
              <a:t>σφραγισμένα και υπογεγραμμένα από τον λογιστή</a:t>
            </a:r>
            <a:r>
              <a:rPr lang="el-GR" sz="1600" dirty="0">
                <a:solidFill>
                  <a:schemeClr val="dk1"/>
                </a:solidFill>
                <a:latin typeface="Arial" panose="020B0604020202020204" pitchFamily="34" charset="0"/>
                <a:ea typeface="Calibri"/>
                <a:cs typeface="Arial" panose="020B0604020202020204" pitchFamily="34" charset="0"/>
                <a:sym typeface="Calibri"/>
              </a:rPr>
              <a:t>.</a:t>
            </a:r>
          </a:p>
          <a:p>
            <a:pPr marL="914400" lvl="0" indent="-342900" algn="just">
              <a:lnSpc>
                <a:spcPct val="150000"/>
              </a:lnSpc>
              <a:spcBef>
                <a:spcPts val="0"/>
              </a:spcBef>
              <a:buClr>
                <a:schemeClr val="dk1"/>
              </a:buClr>
              <a:buSzPct val="100000"/>
              <a:buFont typeface="Calibri"/>
              <a:buChar char="❖"/>
            </a:pPr>
            <a:r>
              <a:rPr lang="el-GR" sz="1600" dirty="0">
                <a:solidFill>
                  <a:schemeClr val="dk1"/>
                </a:solidFill>
                <a:latin typeface="Arial" panose="020B0604020202020204" pitchFamily="34" charset="0"/>
                <a:ea typeface="Calibri"/>
                <a:cs typeface="Arial" panose="020B0604020202020204" pitchFamily="34" charset="0"/>
                <a:sym typeface="Calibri"/>
              </a:rPr>
              <a:t>Σε περίπτωση </a:t>
            </a:r>
            <a:r>
              <a:rPr lang="el-GR" sz="1600" u="sng" dirty="0">
                <a:solidFill>
                  <a:schemeClr val="dk1"/>
                </a:solidFill>
                <a:latin typeface="Arial" panose="020B0604020202020204" pitchFamily="34" charset="0"/>
                <a:ea typeface="Calibri"/>
                <a:cs typeface="Arial" panose="020B0604020202020204" pitchFamily="34" charset="0"/>
                <a:sym typeface="Calibri"/>
              </a:rPr>
              <a:t>διπλογραφικών βιβλίων</a:t>
            </a:r>
            <a:r>
              <a:rPr lang="el-GR" sz="1600" dirty="0">
                <a:solidFill>
                  <a:schemeClr val="dk1"/>
                </a:solidFill>
                <a:latin typeface="Arial" panose="020B0604020202020204" pitchFamily="34" charset="0"/>
                <a:ea typeface="Calibri"/>
                <a:cs typeface="Arial" panose="020B0604020202020204" pitchFamily="34" charset="0"/>
                <a:sym typeface="Calibri"/>
              </a:rPr>
              <a:t> υποβάλλονται τα κάτωθι </a:t>
            </a:r>
            <a:r>
              <a:rPr lang="el-GR" sz="1600" u="sng" dirty="0">
                <a:solidFill>
                  <a:schemeClr val="dk1"/>
                </a:solidFill>
                <a:latin typeface="Arial" panose="020B0604020202020204" pitchFamily="34" charset="0"/>
                <a:ea typeface="Calibri"/>
                <a:cs typeface="Arial" panose="020B0604020202020204" pitchFamily="34" charset="0"/>
                <a:sym typeface="Calibri"/>
              </a:rPr>
              <a:t>σφραγισμένα και υπογεγραμμένα από τον λογιστή</a:t>
            </a:r>
            <a:r>
              <a:rPr lang="el-GR" sz="1600" dirty="0">
                <a:solidFill>
                  <a:schemeClr val="dk1"/>
                </a:solidFill>
                <a:latin typeface="Arial" panose="020B0604020202020204" pitchFamily="34" charset="0"/>
                <a:ea typeface="Calibri"/>
                <a:cs typeface="Arial" panose="020B0604020202020204" pitchFamily="34" charset="0"/>
                <a:sym typeface="Calibri"/>
              </a:rPr>
              <a:t>:</a:t>
            </a:r>
          </a:p>
          <a:p>
            <a:pPr marL="1828800" lvl="1" indent="-342900" algn="just">
              <a:lnSpc>
                <a:spcPct val="150000"/>
              </a:lnSpc>
              <a:buClr>
                <a:schemeClr val="dk1"/>
              </a:buClr>
              <a:buSzPct val="100000"/>
              <a:buFont typeface="Calibri"/>
              <a:buChar char="➢"/>
            </a:pPr>
            <a:r>
              <a:rPr lang="el-GR" sz="1600" dirty="0">
                <a:solidFill>
                  <a:schemeClr val="dk1"/>
                </a:solidFill>
                <a:latin typeface="Arial" panose="020B0604020202020204" pitchFamily="34" charset="0"/>
                <a:ea typeface="Calibri"/>
                <a:cs typeface="Arial" panose="020B0604020202020204" pitchFamily="34" charset="0"/>
                <a:sym typeface="Calibri"/>
              </a:rPr>
              <a:t>Ισοζύγιο Γενικού – αναλυτικών καθολικών της περιόδου αναφοράς και της χρήσης.</a:t>
            </a:r>
          </a:p>
          <a:p>
            <a:pPr marL="1828800" lvl="1" indent="-342900" algn="just">
              <a:lnSpc>
                <a:spcPct val="150000"/>
              </a:lnSpc>
              <a:buClr>
                <a:schemeClr val="dk1"/>
              </a:buClr>
              <a:buSzPct val="100000"/>
              <a:buFont typeface="Calibri"/>
              <a:buChar char="➢"/>
            </a:pPr>
            <a:r>
              <a:rPr lang="el-GR" sz="1600" dirty="0">
                <a:solidFill>
                  <a:schemeClr val="dk1"/>
                </a:solidFill>
                <a:latin typeface="Arial" panose="020B0604020202020204" pitchFamily="34" charset="0"/>
                <a:ea typeface="Calibri"/>
                <a:cs typeface="Arial" panose="020B0604020202020204" pitchFamily="34" charset="0"/>
                <a:sym typeface="Calibri"/>
              </a:rPr>
              <a:t>Αναλυτικό Καθολικό (Καρτέλες) Προμηθευτών, λογαριασμών χρηματικών διαθεσίμων και Λογαριασμών δαπανών </a:t>
            </a:r>
            <a:r>
              <a:rPr lang="el-GR" sz="1600" b="1" u="sng" dirty="0">
                <a:solidFill>
                  <a:schemeClr val="dk1"/>
                </a:solidFill>
                <a:latin typeface="Arial" panose="020B0604020202020204" pitchFamily="34" charset="0"/>
                <a:ea typeface="Calibri"/>
                <a:cs typeface="Arial" panose="020B0604020202020204" pitchFamily="34" charset="0"/>
                <a:sym typeface="Calibri"/>
              </a:rPr>
              <a:t>όπου θα έχουν χρωματιστεί τα παραστατικά τα οποία αφορούν το έργο και τα οποία φυσικά έχουν προϋπολογισθεί</a:t>
            </a:r>
            <a:r>
              <a:rPr lang="el-GR" sz="1600" dirty="0">
                <a:solidFill>
                  <a:schemeClr val="dk1"/>
                </a:solidFill>
                <a:latin typeface="Arial" panose="020B0604020202020204" pitchFamily="34" charset="0"/>
                <a:ea typeface="Calibri"/>
                <a:cs typeface="Arial" panose="020B0604020202020204" pitchFamily="34" charset="0"/>
                <a:sym typeface="Calibri"/>
              </a:rPr>
              <a:t>.</a:t>
            </a:r>
          </a:p>
          <a:p>
            <a:pPr marL="1828800" lvl="1" indent="-342900" algn="just">
              <a:lnSpc>
                <a:spcPct val="150000"/>
              </a:lnSpc>
              <a:buClr>
                <a:schemeClr val="dk1"/>
              </a:buClr>
              <a:buSzPct val="100000"/>
              <a:buFont typeface="Calibri"/>
              <a:buChar char="➢"/>
            </a:pPr>
            <a:r>
              <a:rPr lang="el-GR" sz="1600" dirty="0">
                <a:solidFill>
                  <a:schemeClr val="dk1"/>
                </a:solidFill>
                <a:latin typeface="Arial" panose="020B0604020202020204" pitchFamily="34" charset="0"/>
                <a:ea typeface="Calibri"/>
                <a:cs typeface="Arial" panose="020B0604020202020204" pitchFamily="34" charset="0"/>
                <a:sym typeface="Calibri"/>
              </a:rPr>
              <a:t>Μητρώο Παγίων.</a:t>
            </a:r>
          </a:p>
        </p:txBody>
      </p:sp>
    </p:spTree>
    <p:extLst>
      <p:ext uri="{BB962C8B-B14F-4D97-AF65-F5344CB8AC3E}">
        <p14:creationId xmlns:p14="http://schemas.microsoft.com/office/powerpoint/2010/main" val="295518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997"/>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(2/</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28918" y="1402256"/>
            <a:ext cx="11107270" cy="41359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latin typeface="Arial" panose="020B0604020202020204" pitchFamily="34" charset="0"/>
                <a:cs typeface="Arial" panose="020B0604020202020204" pitchFamily="34" charset="0"/>
              </a:rPr>
              <a:t>Γενικοί Κανόνες Επιλεξιμότητας</a:t>
            </a:r>
          </a:p>
          <a:p>
            <a:pPr marL="0" indent="0">
              <a:buNone/>
            </a:pPr>
            <a:r>
              <a:rPr lang="el-GR" dirty="0">
                <a:latin typeface="Arial" panose="020B0604020202020204" pitchFamily="34" charset="0"/>
                <a:cs typeface="Arial" panose="020B0604020202020204" pitchFamily="34" charset="0"/>
              </a:rPr>
              <a:t>Επιλέξιμες δαπάνες, δηλαδή επιχορηγούμενες δαπάνες του έργου, είναι οι δαπάνες που πραγματοποιούνται κατά τη διάρκεια του έργου, συνδέονται με το αντικείμενο της σύμβασης και του έργου, περιλαμβάνονται στον προϋπολογισμό του έργου και πραγματοποιούνται με αποκλειστικό σκοπό την επίτευξη των στόχων του έργου.</a:t>
            </a:r>
          </a:p>
          <a:p>
            <a:pPr marL="0" indent="0">
              <a:buNone/>
            </a:pPr>
            <a:r>
              <a:rPr lang="el-G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2105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Ενδιάμεσες Οικονομικές Εκθέσεις (4/5)</a:t>
            </a:r>
          </a:p>
          <a:p>
            <a:r>
              <a:rPr lang="el-GR" sz="2000" dirty="0">
                <a:solidFill>
                  <a:srgbClr val="FF0000"/>
                </a:solidFill>
                <a:latin typeface="Arial" panose="020B0604020202020204" pitchFamily="34" charset="0"/>
                <a:cs typeface="Arial" panose="020B0604020202020204" pitchFamily="34" charset="0"/>
              </a:rPr>
              <a:t>Συνυποβαλλόμενα δικαιολογητικά</a:t>
            </a:r>
            <a:endParaRPr lang="el-GR" sz="2000" dirty="0">
              <a:latin typeface="Arial" panose="020B0604020202020204" pitchFamily="34" charset="0"/>
              <a:cs typeface="Arial" panose="020B0604020202020204" pitchFamily="34" charset="0"/>
            </a:endParaRPr>
          </a:p>
        </p:txBody>
      </p:sp>
      <p:sp>
        <p:nvSpPr>
          <p:cNvPr id="5" name="Shape 180">
            <a:extLst>
              <a:ext uri="{FF2B5EF4-FFF2-40B4-BE49-F238E27FC236}">
                <a16:creationId xmlns:a16="http://schemas.microsoft.com/office/drawing/2014/main" id="{3FE8F4B3-5C16-41BA-942C-64092D30AB2D}"/>
              </a:ext>
            </a:extLst>
          </p:cNvPr>
          <p:cNvSpPr txBox="1">
            <a:spLocks/>
          </p:cNvSpPr>
          <p:nvPr/>
        </p:nvSpPr>
        <p:spPr>
          <a:xfrm>
            <a:off x="307519" y="1506071"/>
            <a:ext cx="11436246" cy="4034117"/>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381000" algn="just">
              <a:lnSpc>
                <a:spcPct val="150000"/>
              </a:lnSpc>
              <a:spcBef>
                <a:spcPts val="0"/>
              </a:spcBef>
              <a:buClr>
                <a:schemeClr val="dk1"/>
              </a:buClr>
              <a:buSzPct val="100000"/>
              <a:buFont typeface="Calibri"/>
              <a:buChar char="➢"/>
            </a:pPr>
            <a:r>
              <a:rPr lang="el-GR" sz="2000" b="1" dirty="0">
                <a:solidFill>
                  <a:schemeClr val="dk1"/>
                </a:solidFill>
                <a:latin typeface="Arial" panose="020B0604020202020204" pitchFamily="34" charset="0"/>
                <a:ea typeface="Calibri"/>
                <a:cs typeface="Arial" panose="020B0604020202020204" pitchFamily="34" charset="0"/>
                <a:sym typeface="Calibri"/>
              </a:rPr>
              <a:t>Μισθοδοτικά </a:t>
            </a:r>
            <a:r>
              <a:rPr lang="el-GR" sz="1400" b="1" dirty="0">
                <a:solidFill>
                  <a:schemeClr val="dk1"/>
                </a:solidFill>
                <a:latin typeface="Arial" panose="020B0604020202020204" pitchFamily="34" charset="0"/>
                <a:ea typeface="Calibri"/>
                <a:cs typeface="Arial" panose="020B0604020202020204" pitchFamily="34" charset="0"/>
                <a:sym typeface="Calibri"/>
              </a:rPr>
              <a:t>Καταστάσεις μισθοδοσίας της περιόδου αναφοράς</a:t>
            </a:r>
            <a:r>
              <a:rPr lang="el-GR" sz="1400" dirty="0">
                <a:solidFill>
                  <a:schemeClr val="dk1"/>
                </a:solidFill>
                <a:latin typeface="Arial" panose="020B0604020202020204" pitchFamily="34" charset="0"/>
                <a:ea typeface="Calibri"/>
                <a:cs typeface="Arial" panose="020B0604020202020204" pitchFamily="34" charset="0"/>
                <a:sym typeface="Calibri"/>
              </a:rPr>
              <a:t>.</a:t>
            </a:r>
          </a:p>
          <a:p>
            <a:pPr marL="914400" lvl="0" indent="-323850" algn="just">
              <a:lnSpc>
                <a:spcPct val="115000"/>
              </a:lnSpc>
              <a:spcBef>
                <a:spcPts val="0"/>
              </a:spcBef>
              <a:buClr>
                <a:schemeClr val="dk1"/>
              </a:buClr>
              <a:buSzPct val="100000"/>
              <a:buFont typeface="Calibri"/>
              <a:buChar char="✓"/>
            </a:pPr>
            <a:r>
              <a:rPr lang="el-GR" sz="1400" b="1" dirty="0">
                <a:solidFill>
                  <a:schemeClr val="dk1"/>
                </a:solidFill>
                <a:latin typeface="Arial" panose="020B0604020202020204" pitchFamily="34" charset="0"/>
                <a:ea typeface="Calibri"/>
                <a:cs typeface="Arial" panose="020B0604020202020204" pitchFamily="34" charset="0"/>
                <a:sym typeface="Calibri"/>
              </a:rPr>
              <a:t>Αποδείξεις πληρωμής μισθοδοσίας</a:t>
            </a:r>
            <a:r>
              <a:rPr lang="el-GR" sz="1400" dirty="0">
                <a:solidFill>
                  <a:schemeClr val="dk1"/>
                </a:solidFill>
                <a:latin typeface="Arial" panose="020B0604020202020204" pitchFamily="34" charset="0"/>
                <a:ea typeface="Calibri"/>
                <a:cs typeface="Arial" panose="020B0604020202020204" pitchFamily="34" charset="0"/>
                <a:sym typeface="Calibri"/>
              </a:rPr>
              <a:t> </a:t>
            </a:r>
            <a:r>
              <a:rPr lang="el-GR" sz="1400" b="1" dirty="0">
                <a:solidFill>
                  <a:schemeClr val="dk1"/>
                </a:solidFill>
                <a:latin typeface="Arial" panose="020B0604020202020204" pitchFamily="34" charset="0"/>
                <a:ea typeface="Calibri"/>
                <a:cs typeface="Arial" panose="020B0604020202020204" pitchFamily="34" charset="0"/>
                <a:sym typeface="Calibri"/>
              </a:rPr>
              <a:t>και αποδεικτικά εξόφλησης μισθοδοσίας</a:t>
            </a:r>
            <a:r>
              <a:rPr lang="el-GR" sz="1400" dirty="0">
                <a:solidFill>
                  <a:schemeClr val="dk1"/>
                </a:solidFill>
                <a:latin typeface="Arial" panose="020B0604020202020204" pitchFamily="34" charset="0"/>
                <a:ea typeface="Calibri"/>
                <a:cs typeface="Arial" panose="020B0604020202020204" pitchFamily="34" charset="0"/>
                <a:sym typeface="Calibri"/>
              </a:rPr>
              <a:t>.</a:t>
            </a:r>
          </a:p>
          <a:p>
            <a:pPr marL="914400" lvl="0" indent="-323850" algn="just">
              <a:lnSpc>
                <a:spcPct val="115000"/>
              </a:lnSpc>
              <a:spcBef>
                <a:spcPts val="0"/>
              </a:spcBef>
              <a:buClr>
                <a:schemeClr val="dk1"/>
              </a:buClr>
              <a:buSzPct val="100000"/>
              <a:buFont typeface="Calibri"/>
              <a:buChar char="✓"/>
            </a:pPr>
            <a:r>
              <a:rPr lang="el-GR" sz="1400" b="1" dirty="0">
                <a:solidFill>
                  <a:schemeClr val="dk1"/>
                </a:solidFill>
                <a:latin typeface="Arial" panose="020B0604020202020204" pitchFamily="34" charset="0"/>
                <a:ea typeface="Calibri"/>
                <a:cs typeface="Arial" panose="020B0604020202020204" pitchFamily="34" charset="0"/>
                <a:sym typeface="Calibri"/>
              </a:rPr>
              <a:t>Αποδεικτικό πληρωμής εισφορών ΕΦΚΑ και Α.Π.Δ.</a:t>
            </a:r>
            <a:r>
              <a:rPr lang="el-GR" sz="1400" dirty="0">
                <a:solidFill>
                  <a:schemeClr val="dk1"/>
                </a:solidFill>
                <a:latin typeface="Arial" panose="020B0604020202020204" pitchFamily="34" charset="0"/>
                <a:ea typeface="Calibri"/>
                <a:cs typeface="Arial" panose="020B0604020202020204" pitchFamily="34" charset="0"/>
                <a:sym typeface="Calibri"/>
              </a:rPr>
              <a:t> (για τον κάθε τελευταίο μήνα της αναφοράς, αυτά μπορούν να υποβάλλονται με καθυστέρηση το πολύ 16 ημερών από την καταληκτική ημερομηνία υποβολής της αναφοράς, δηλαδή την 1η ημέρα του επόμενου μήνα. π.χ. Πληρωμή εισφορών ΕΦΚΑ και Α.Π.Δ. Δεκεμβρίου η δήλωση και το αποδεικτικό πληρωμής δύναται να προσκομίζονται το αργότερο μέχρι την 1η Φεβρουαρίου).</a:t>
            </a:r>
          </a:p>
          <a:p>
            <a:pPr marL="914400" lvl="0" indent="-323850" algn="just">
              <a:lnSpc>
                <a:spcPct val="115000"/>
              </a:lnSpc>
              <a:spcBef>
                <a:spcPts val="0"/>
              </a:spcBef>
              <a:buClr>
                <a:schemeClr val="dk1"/>
              </a:buClr>
              <a:buSzPct val="100000"/>
              <a:buFont typeface="Calibri"/>
              <a:buChar char="✓"/>
            </a:pPr>
            <a:r>
              <a:rPr lang="el-GR" sz="1400" b="1" dirty="0">
                <a:solidFill>
                  <a:schemeClr val="dk1"/>
                </a:solidFill>
                <a:latin typeface="Arial" panose="020B0604020202020204" pitchFamily="34" charset="0"/>
                <a:ea typeface="Calibri"/>
                <a:cs typeface="Arial" panose="020B0604020202020204" pitchFamily="34" charset="0"/>
                <a:sym typeface="Calibri"/>
              </a:rPr>
              <a:t>ΦΥΛΛΟ ΚΑΤΑΝΟΜΗΣ ΧΡΟΝΟΥ ΕΡΓΑΣΙΑΣ- ΥΠΑΛΛΗΛΩΝ</a:t>
            </a:r>
            <a:r>
              <a:rPr lang="el-GR" sz="1400" dirty="0">
                <a:solidFill>
                  <a:schemeClr val="dk1"/>
                </a:solidFill>
                <a:latin typeface="Arial" panose="020B0604020202020204" pitchFamily="34" charset="0"/>
                <a:ea typeface="Calibri"/>
                <a:cs typeface="Arial" panose="020B0604020202020204" pitchFamily="34" charset="0"/>
                <a:sym typeface="Calibri"/>
              </a:rPr>
              <a:t>.</a:t>
            </a:r>
          </a:p>
          <a:p>
            <a:pPr marL="914400" lvl="0" indent="-323850" algn="just">
              <a:lnSpc>
                <a:spcPct val="115000"/>
              </a:lnSpc>
              <a:buClr>
                <a:schemeClr val="dk1"/>
              </a:buClr>
              <a:buSzPct val="100000"/>
              <a:buFont typeface="Calibri"/>
              <a:buChar char="✓"/>
            </a:pPr>
            <a:r>
              <a:rPr lang="el-GR" sz="1400" b="1" dirty="0">
                <a:solidFill>
                  <a:schemeClr val="dk1"/>
                </a:solidFill>
                <a:latin typeface="Arial" panose="020B0604020202020204" pitchFamily="34" charset="0"/>
                <a:ea typeface="Calibri"/>
                <a:cs typeface="Arial" panose="020B0604020202020204" pitchFamily="34" charset="0"/>
                <a:sym typeface="Calibri"/>
              </a:rPr>
              <a:t>Προσωρινές δηλώσεις Φ.Μ.Υ.</a:t>
            </a:r>
            <a:r>
              <a:rPr lang="el-GR" sz="1400" dirty="0">
                <a:solidFill>
                  <a:schemeClr val="dk1"/>
                </a:solidFill>
                <a:latin typeface="Arial" panose="020B0604020202020204" pitchFamily="34" charset="0"/>
                <a:ea typeface="Calibri"/>
                <a:cs typeface="Arial" panose="020B0604020202020204" pitchFamily="34" charset="0"/>
                <a:sym typeface="Calibri"/>
              </a:rPr>
              <a:t> και εξοφλήσεις αυτών</a:t>
            </a:r>
            <a:r>
              <a:rPr lang="en-US" sz="1400" dirty="0">
                <a:solidFill>
                  <a:schemeClr val="dk1"/>
                </a:solidFill>
                <a:latin typeface="Arial" panose="020B0604020202020204" pitchFamily="34" charset="0"/>
                <a:ea typeface="Calibri"/>
                <a:cs typeface="Arial" panose="020B0604020202020204" pitchFamily="34" charset="0"/>
                <a:sym typeface="Calibri"/>
              </a:rPr>
              <a:t> (</a:t>
            </a:r>
            <a:r>
              <a:rPr lang="el-GR"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Σημείωση:</a:t>
            </a:r>
            <a:r>
              <a:rPr lang="el-GR" sz="1400" dirty="0">
                <a:solidFill>
                  <a:schemeClr val="dk1"/>
                </a:solidFill>
                <a:latin typeface="Arial" panose="020B0604020202020204" pitchFamily="34" charset="0"/>
                <a:ea typeface="Calibri"/>
                <a:cs typeface="Arial" panose="020B0604020202020204" pitchFamily="34" charset="0"/>
                <a:sym typeface="Calibri"/>
              </a:rPr>
              <a:t> Χρειαζόμαστε την προσωρινή δήλωση του ΦΜΥ (ή του ΦΕΕ) </a:t>
            </a:r>
            <a:r>
              <a:rPr lang="el-GR"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που εκδίδεται από το </a:t>
            </a:r>
            <a:r>
              <a:rPr lang="en-US"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taxis</a:t>
            </a:r>
            <a:r>
              <a:rPr lang="el-GR"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 με αριθμό δήλωσης από την ΑΑΔΕ</a:t>
            </a:r>
            <a:r>
              <a:rPr lang="en-US"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 </a:t>
            </a:r>
            <a:r>
              <a:rPr lang="el-GR" sz="1400" b="1" u="sng" dirty="0">
                <a:solidFill>
                  <a:schemeClr val="dk1"/>
                </a:solidFill>
                <a:highlight>
                  <a:srgbClr val="FFFF00"/>
                </a:highlight>
                <a:latin typeface="Arial" panose="020B0604020202020204" pitchFamily="34" charset="0"/>
                <a:ea typeface="Calibri"/>
                <a:cs typeface="Arial" panose="020B0604020202020204" pitchFamily="34" charset="0"/>
                <a:sym typeface="Calibri"/>
              </a:rPr>
              <a:t>και όχι από το Λογιστικό σας πρόγραμμα.</a:t>
            </a:r>
            <a:r>
              <a:rPr lang="el-GR" sz="1400" dirty="0">
                <a:solidFill>
                  <a:schemeClr val="dk1"/>
                </a:solidFill>
                <a:highlight>
                  <a:srgbClr val="FFFF00"/>
                </a:highlight>
                <a:latin typeface="Arial" panose="020B0604020202020204" pitchFamily="34" charset="0"/>
                <a:ea typeface="Calibri"/>
                <a:cs typeface="Arial" panose="020B0604020202020204" pitchFamily="34" charset="0"/>
                <a:sym typeface="Calibri"/>
              </a:rPr>
              <a:t>)</a:t>
            </a:r>
          </a:p>
          <a:p>
            <a:pPr marL="914400" lvl="0" indent="-323850" algn="just">
              <a:lnSpc>
                <a:spcPct val="115000"/>
              </a:lnSpc>
              <a:spcBef>
                <a:spcPts val="0"/>
              </a:spcBef>
              <a:buClr>
                <a:schemeClr val="dk1"/>
              </a:buClr>
              <a:buSzPct val="100000"/>
              <a:buFont typeface="Calibri"/>
              <a:buChar char="✓"/>
            </a:pPr>
            <a:r>
              <a:rPr lang="el-GR" sz="1400" b="1" dirty="0">
                <a:solidFill>
                  <a:schemeClr val="dk1"/>
                </a:solidFill>
                <a:latin typeface="Arial" panose="020B0604020202020204" pitchFamily="34" charset="0"/>
                <a:ea typeface="Calibri"/>
                <a:cs typeface="Arial" panose="020B0604020202020204" pitchFamily="34" charset="0"/>
                <a:sym typeface="Calibri"/>
              </a:rPr>
              <a:t>ΦΥΛΛΟ ΥΠΟΛΟΓΙΣΜΟΥ-ΑΠΟΤΙΜΗΣΗΣ ΕΘΕΛΟΝΤΙΚΗΣ ΕΡΓΑΣΙΑΣ</a:t>
            </a:r>
            <a:r>
              <a:rPr lang="el-GR" sz="1400" dirty="0">
                <a:solidFill>
                  <a:schemeClr val="dk1"/>
                </a:solidFill>
                <a:latin typeface="Arial" panose="020B0604020202020204" pitchFamily="34" charset="0"/>
                <a:ea typeface="Calibri"/>
                <a:cs typeface="Arial" panose="020B0604020202020204" pitchFamily="34" charset="0"/>
                <a:sym typeface="Calibri"/>
              </a:rPr>
              <a:t>- ΥΠΟΔΕΙΓΜΑ 1 (με σφραγίδα και υπογραφές).</a:t>
            </a:r>
          </a:p>
          <a:p>
            <a:pPr marL="914400" lvl="0" indent="-323850" algn="just">
              <a:lnSpc>
                <a:spcPct val="115000"/>
              </a:lnSpc>
              <a:spcBef>
                <a:spcPts val="0"/>
              </a:spcBef>
              <a:buClr>
                <a:schemeClr val="dk1"/>
              </a:buClr>
              <a:buSzPct val="100000"/>
              <a:buFont typeface="Calibri"/>
              <a:buChar char="✓"/>
            </a:pPr>
            <a:r>
              <a:rPr lang="el-GR" sz="1400" dirty="0">
                <a:solidFill>
                  <a:schemeClr val="dk1"/>
                </a:solidFill>
                <a:latin typeface="Arial" panose="020B0604020202020204" pitchFamily="34" charset="0"/>
                <a:ea typeface="Calibri"/>
                <a:cs typeface="Arial" panose="020B0604020202020204" pitchFamily="34" charset="0"/>
                <a:sym typeface="Calibri"/>
              </a:rPr>
              <a:t>Συμβάσεις του προσωπικού.</a:t>
            </a:r>
          </a:p>
          <a:p>
            <a:pPr marL="914400" lvl="0" indent="-323850" algn="just">
              <a:lnSpc>
                <a:spcPct val="115000"/>
              </a:lnSpc>
              <a:spcBef>
                <a:spcPts val="0"/>
              </a:spcBef>
              <a:buClr>
                <a:schemeClr val="dk1"/>
              </a:buClr>
              <a:buSzPct val="100000"/>
              <a:buFont typeface="Calibri"/>
              <a:buChar char="✓"/>
            </a:pPr>
            <a:r>
              <a:rPr lang="el-GR" sz="1400" dirty="0">
                <a:solidFill>
                  <a:schemeClr val="dk1"/>
                </a:solidFill>
                <a:latin typeface="Arial" panose="020B0604020202020204" pitchFamily="34" charset="0"/>
                <a:ea typeface="Calibri"/>
                <a:cs typeface="Arial" panose="020B0604020202020204" pitchFamily="34" charset="0"/>
                <a:sym typeface="Calibri"/>
              </a:rPr>
              <a:t>Πίνακας προσωπικού όπου εμφανίζονται οι μισθωτοί από το σύστημα ΕΡΓΑΝΗ (κατά την πρώτη ενδιάμεση οικονομική αναφορά).</a:t>
            </a:r>
          </a:p>
          <a:p>
            <a:pPr marL="914400" lvl="0" indent="-323850" algn="just">
              <a:lnSpc>
                <a:spcPct val="115000"/>
              </a:lnSpc>
              <a:spcBef>
                <a:spcPts val="0"/>
              </a:spcBef>
              <a:buClr>
                <a:schemeClr val="dk1"/>
              </a:buClr>
              <a:buSzPct val="100000"/>
              <a:buFont typeface="Calibri"/>
              <a:buChar char="✓"/>
            </a:pPr>
            <a:r>
              <a:rPr lang="el-GR" sz="1400" dirty="0">
                <a:solidFill>
                  <a:schemeClr val="dk1"/>
                </a:solidFill>
                <a:latin typeface="Arial" panose="020B0604020202020204" pitchFamily="34" charset="0"/>
                <a:ea typeface="Calibri"/>
                <a:cs typeface="Arial" panose="020B0604020202020204" pitchFamily="34" charset="0"/>
                <a:sym typeface="Calibri"/>
              </a:rPr>
              <a:t>Αντίγραφα προσλήψεων μισθωτών από το σύστημα ΕΡΓΑΝΗ (κατά την πρώτη ενδιάμεση οικονομική αναφορά ή όποτε πραγματοποιηθεί η πρόσληψη).</a:t>
            </a:r>
          </a:p>
        </p:txBody>
      </p:sp>
    </p:spTree>
    <p:extLst>
      <p:ext uri="{BB962C8B-B14F-4D97-AF65-F5344CB8AC3E}">
        <p14:creationId xmlns:p14="http://schemas.microsoft.com/office/powerpoint/2010/main" val="119072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Ενδιάμεσες Οικονομικές Εκθέσεις (5/5)</a:t>
            </a:r>
          </a:p>
          <a:p>
            <a:r>
              <a:rPr lang="el-GR" sz="2000" dirty="0">
                <a:solidFill>
                  <a:srgbClr val="FF0000"/>
                </a:solidFill>
                <a:latin typeface="Arial" panose="020B0604020202020204" pitchFamily="34" charset="0"/>
                <a:cs typeface="Arial" panose="020B0604020202020204" pitchFamily="34" charset="0"/>
              </a:rPr>
              <a:t>Συνυποβαλλόμενα δικαιολογητικά</a:t>
            </a:r>
            <a:endParaRPr lang="el-GR" sz="2000" dirty="0">
              <a:latin typeface="Arial" panose="020B0604020202020204" pitchFamily="34" charset="0"/>
              <a:cs typeface="Arial" panose="020B0604020202020204" pitchFamily="34" charset="0"/>
            </a:endParaRPr>
          </a:p>
        </p:txBody>
      </p:sp>
      <p:sp>
        <p:nvSpPr>
          <p:cNvPr id="5" name="Shape 180">
            <a:extLst>
              <a:ext uri="{FF2B5EF4-FFF2-40B4-BE49-F238E27FC236}">
                <a16:creationId xmlns:a16="http://schemas.microsoft.com/office/drawing/2014/main" id="{3FE8F4B3-5C16-41BA-942C-64092D30AB2D}"/>
              </a:ext>
            </a:extLst>
          </p:cNvPr>
          <p:cNvSpPr txBox="1">
            <a:spLocks/>
          </p:cNvSpPr>
          <p:nvPr/>
        </p:nvSpPr>
        <p:spPr>
          <a:xfrm>
            <a:off x="377877" y="1339817"/>
            <a:ext cx="11436246" cy="4213085"/>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381000" algn="just">
              <a:lnSpc>
                <a:spcPct val="150000"/>
              </a:lnSpc>
              <a:spcBef>
                <a:spcPts val="0"/>
              </a:spcBef>
              <a:buClr>
                <a:schemeClr val="dk1"/>
              </a:buClr>
              <a:buSzPct val="100000"/>
              <a:buFont typeface="Calibri"/>
              <a:buChar char="➢"/>
            </a:pPr>
            <a:r>
              <a:rPr lang="el-GR" sz="2000" b="1" dirty="0" err="1">
                <a:solidFill>
                  <a:schemeClr val="dk1"/>
                </a:solidFill>
                <a:latin typeface="Arial" panose="020B0604020202020204" pitchFamily="34" charset="0"/>
                <a:ea typeface="Calibri"/>
                <a:cs typeface="Arial" panose="020B0604020202020204" pitchFamily="34" charset="0"/>
                <a:sym typeface="Calibri"/>
              </a:rPr>
              <a:t>Παρακρατούμενοι</a:t>
            </a:r>
            <a:r>
              <a:rPr lang="el-GR" sz="2000" b="1" dirty="0">
                <a:solidFill>
                  <a:schemeClr val="dk1"/>
                </a:solidFill>
                <a:latin typeface="Arial" panose="020B0604020202020204" pitchFamily="34" charset="0"/>
                <a:ea typeface="Calibri"/>
                <a:cs typeface="Arial" panose="020B0604020202020204" pitchFamily="34" charset="0"/>
                <a:sym typeface="Calibri"/>
              </a:rPr>
              <a:t> φόροι</a:t>
            </a:r>
          </a:p>
          <a:p>
            <a:pPr marL="914400" lvl="0" indent="-381000" algn="just">
              <a:lnSpc>
                <a:spcPct val="150000"/>
              </a:lnSpc>
              <a:spcBef>
                <a:spcPts val="0"/>
              </a:spcBef>
              <a:buClr>
                <a:schemeClr val="dk1"/>
              </a:buClr>
              <a:buSzPct val="100000"/>
              <a:buFont typeface="Calibri"/>
              <a:buChar char="✓"/>
            </a:pPr>
            <a:r>
              <a:rPr lang="el-GR" sz="2000" dirty="0">
                <a:solidFill>
                  <a:schemeClr val="dk1"/>
                </a:solidFill>
                <a:latin typeface="Arial" panose="020B0604020202020204" pitchFamily="34" charset="0"/>
                <a:ea typeface="Calibri"/>
                <a:cs typeface="Arial" panose="020B0604020202020204" pitchFamily="34" charset="0"/>
                <a:sym typeface="Calibri"/>
              </a:rPr>
              <a:t>Προσωρινές δηλώσεις </a:t>
            </a:r>
            <a:r>
              <a:rPr lang="el-GR" sz="2000" dirty="0" err="1">
                <a:solidFill>
                  <a:schemeClr val="dk1"/>
                </a:solidFill>
                <a:latin typeface="Arial" panose="020B0604020202020204" pitchFamily="34" charset="0"/>
                <a:ea typeface="Calibri"/>
                <a:cs typeface="Arial" panose="020B0604020202020204" pitchFamily="34" charset="0"/>
                <a:sym typeface="Calibri"/>
              </a:rPr>
              <a:t>παρακρατούμενων</a:t>
            </a:r>
            <a:r>
              <a:rPr lang="el-GR" sz="2000" dirty="0">
                <a:solidFill>
                  <a:schemeClr val="dk1"/>
                </a:solidFill>
                <a:latin typeface="Arial" panose="020B0604020202020204" pitchFamily="34" charset="0"/>
                <a:ea typeface="Calibri"/>
                <a:cs typeface="Arial" panose="020B0604020202020204" pitchFamily="34" charset="0"/>
                <a:sym typeface="Calibri"/>
              </a:rPr>
              <a:t> φόρων και ταυτότητες οφειλής.</a:t>
            </a:r>
          </a:p>
          <a:p>
            <a:pPr marL="914400" lvl="0" indent="-381000" algn="just">
              <a:lnSpc>
                <a:spcPct val="150000"/>
              </a:lnSpc>
              <a:spcBef>
                <a:spcPts val="0"/>
              </a:spcBef>
              <a:buClr>
                <a:schemeClr val="dk1"/>
              </a:buClr>
              <a:buSzPct val="100000"/>
              <a:buFont typeface="Calibri"/>
              <a:buChar char="✓"/>
            </a:pPr>
            <a:r>
              <a:rPr lang="el-GR" sz="2000" dirty="0">
                <a:solidFill>
                  <a:schemeClr val="dk1"/>
                </a:solidFill>
                <a:latin typeface="Arial" panose="020B0604020202020204" pitchFamily="34" charset="0"/>
                <a:ea typeface="Calibri"/>
                <a:cs typeface="Arial" panose="020B0604020202020204" pitchFamily="34" charset="0"/>
                <a:sym typeface="Calibri"/>
              </a:rPr>
              <a:t>Αντίγραφα πληρωμής </a:t>
            </a:r>
            <a:r>
              <a:rPr lang="el-GR" sz="2000" dirty="0" err="1">
                <a:solidFill>
                  <a:schemeClr val="dk1"/>
                </a:solidFill>
                <a:latin typeface="Arial" panose="020B0604020202020204" pitchFamily="34" charset="0"/>
                <a:ea typeface="Calibri"/>
                <a:cs typeface="Arial" panose="020B0604020202020204" pitchFamily="34" charset="0"/>
                <a:sym typeface="Calibri"/>
              </a:rPr>
              <a:t>παρακρατούμενων</a:t>
            </a:r>
            <a:r>
              <a:rPr lang="el-GR" sz="2000" dirty="0">
                <a:solidFill>
                  <a:schemeClr val="dk1"/>
                </a:solidFill>
                <a:latin typeface="Arial" panose="020B0604020202020204" pitchFamily="34" charset="0"/>
                <a:ea typeface="Calibri"/>
                <a:cs typeface="Arial" panose="020B0604020202020204" pitchFamily="34" charset="0"/>
                <a:sym typeface="Calibri"/>
              </a:rPr>
              <a:t> φόρων.</a:t>
            </a:r>
          </a:p>
          <a:p>
            <a:pPr lvl="0" algn="just">
              <a:lnSpc>
                <a:spcPct val="150000"/>
              </a:lnSpc>
              <a:spcBef>
                <a:spcPts val="0"/>
              </a:spcBef>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457200" lvl="0" algn="just">
              <a:spcBef>
                <a:spcPts val="0"/>
              </a:spcBef>
              <a:buSzPct val="62500"/>
            </a:pPr>
            <a:r>
              <a:rPr lang="el-GR" sz="2000" dirty="0">
                <a:solidFill>
                  <a:schemeClr val="dk1"/>
                </a:solidFill>
                <a:latin typeface="Arial" panose="020B0604020202020204" pitchFamily="34" charset="0"/>
                <a:ea typeface="Calibri"/>
                <a:cs typeface="Arial" panose="020B0604020202020204" pitchFamily="34" charset="0"/>
                <a:sym typeface="Calibri"/>
              </a:rPr>
              <a:t>Σε περίπτωση που οι εν λόγω δηλώσεις υποβληθούν εκπρόθεσμα, </a:t>
            </a:r>
            <a:r>
              <a:rPr lang="el-GR" sz="2000" u="sng" dirty="0">
                <a:solidFill>
                  <a:schemeClr val="dk1"/>
                </a:solidFill>
                <a:latin typeface="Arial" panose="020B0604020202020204" pitchFamily="34" charset="0"/>
                <a:ea typeface="Calibri"/>
                <a:cs typeface="Arial" panose="020B0604020202020204" pitchFamily="34" charset="0"/>
                <a:sym typeface="Calibri"/>
              </a:rPr>
              <a:t>δεν αναγνωρίζονται ως δαπάνες τα πρόστιμα και οι προσαυξήσεις</a:t>
            </a:r>
            <a:r>
              <a:rPr lang="el-GR" sz="2000" dirty="0">
                <a:solidFill>
                  <a:schemeClr val="dk1"/>
                </a:solidFill>
                <a:latin typeface="Arial" panose="020B0604020202020204" pitchFamily="34" charset="0"/>
                <a:ea typeface="Calibri"/>
                <a:cs typeface="Arial" panose="020B0604020202020204" pitchFamily="34" charset="0"/>
                <a:sym typeface="Calibri"/>
              </a:rPr>
              <a:t>.</a:t>
            </a:r>
          </a:p>
          <a:p>
            <a:pPr marL="457200" lvl="0" algn="just">
              <a:spcBef>
                <a:spcPts val="0"/>
              </a:spcBef>
              <a:buSzPct val="62500"/>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457200" lvl="0" algn="just">
              <a:spcBef>
                <a:spcPts val="0"/>
              </a:spcBef>
              <a:buSzPct val="62500"/>
            </a:pPr>
            <a:r>
              <a:rPr lang="el-GR" sz="2000" b="1" u="sng" dirty="0">
                <a:solidFill>
                  <a:schemeClr val="dk1"/>
                </a:solidFill>
                <a:highlight>
                  <a:srgbClr val="00FF00"/>
                </a:highlight>
                <a:latin typeface="Arial" panose="020B0604020202020204" pitchFamily="34" charset="0"/>
                <a:ea typeface="Calibri"/>
                <a:cs typeface="Arial" panose="020B0604020202020204" pitchFamily="34" charset="0"/>
                <a:sym typeface="Calibri"/>
              </a:rPr>
              <a:t>ΣΥΝΟΠΤΙΚΑ</a:t>
            </a:r>
            <a:r>
              <a:rPr lang="en-US" sz="2000" b="1" u="sng" dirty="0">
                <a:solidFill>
                  <a:schemeClr val="dk1"/>
                </a:solidFill>
                <a:highlight>
                  <a:srgbClr val="00FF00"/>
                </a:highlight>
                <a:latin typeface="Arial" panose="020B0604020202020204" pitchFamily="34" charset="0"/>
                <a:ea typeface="Calibri"/>
                <a:cs typeface="Arial" panose="020B0604020202020204" pitchFamily="34" charset="0"/>
                <a:sym typeface="Calibri"/>
              </a:rPr>
              <a:t>:</a:t>
            </a:r>
            <a:r>
              <a:rPr lang="en-US" sz="2000" dirty="0">
                <a:solidFill>
                  <a:schemeClr val="dk1"/>
                </a:solidFill>
                <a:latin typeface="Arial" panose="020B0604020202020204" pitchFamily="34" charset="0"/>
                <a:ea typeface="Calibri"/>
                <a:cs typeface="Arial" panose="020B0604020202020204" pitchFamily="34" charset="0"/>
                <a:sym typeface="Calibri"/>
              </a:rPr>
              <a:t> </a:t>
            </a:r>
            <a:r>
              <a:rPr lang="el-GR" sz="2000" dirty="0">
                <a:solidFill>
                  <a:schemeClr val="dk1"/>
                </a:solidFill>
                <a:latin typeface="Arial" panose="020B0604020202020204" pitchFamily="34" charset="0"/>
                <a:ea typeface="Calibri"/>
                <a:cs typeface="Arial" panose="020B0604020202020204" pitchFamily="34" charset="0"/>
                <a:sym typeface="Calibri"/>
              </a:rPr>
              <a:t>Τόσο για τις ΑΠΔ όσο και για τους ΦΜΥ/ΦΕΕ, τα δικαιολογητικά σε κάθε περίπτωση είναι τρία:</a:t>
            </a:r>
          </a:p>
          <a:p>
            <a:pPr marL="800100" lvl="0" indent="-342900" algn="just">
              <a:spcBef>
                <a:spcPts val="0"/>
              </a:spcBef>
              <a:buSzPct val="62500"/>
              <a:buFont typeface="Wingdings" panose="05000000000000000000" pitchFamily="2" charset="2"/>
              <a:buChar char="ü"/>
            </a:pPr>
            <a:r>
              <a:rPr lang="el-GR" sz="2000" dirty="0">
                <a:solidFill>
                  <a:schemeClr val="dk1"/>
                </a:solidFill>
                <a:latin typeface="Arial" panose="020B0604020202020204" pitchFamily="34" charset="0"/>
                <a:ea typeface="Calibri"/>
                <a:cs typeface="Arial" panose="020B0604020202020204" pitchFamily="34" charset="0"/>
                <a:sym typeface="Calibri"/>
              </a:rPr>
              <a:t>ΑΠΔ: Αντίγραφο αποδεικτικού υποβολής ΑΠΔ (πρωτότυπο – όχι φωτοτυπία) + ανάλυση ΑΠΔ + τραπεζική εξόφληση</a:t>
            </a:r>
          </a:p>
          <a:p>
            <a:pPr marL="800100" lvl="0" indent="-342900" algn="just">
              <a:spcBef>
                <a:spcPts val="0"/>
              </a:spcBef>
              <a:buSzPct val="62500"/>
              <a:buFont typeface="Wingdings" panose="05000000000000000000" pitchFamily="2" charset="2"/>
              <a:buChar char="ü"/>
            </a:pPr>
            <a:r>
              <a:rPr lang="el-GR" sz="2000" dirty="0">
                <a:solidFill>
                  <a:schemeClr val="dk1"/>
                </a:solidFill>
                <a:latin typeface="Arial" panose="020B0604020202020204" pitchFamily="34" charset="0"/>
                <a:ea typeface="Calibri"/>
                <a:cs typeface="Arial" panose="020B0604020202020204" pitchFamily="34" charset="0"/>
                <a:sym typeface="Calibri"/>
              </a:rPr>
              <a:t>ΦΜΥ/ΦΕΕ: Έντυπο από </a:t>
            </a:r>
            <a:r>
              <a:rPr lang="en-US" sz="2000" dirty="0">
                <a:solidFill>
                  <a:schemeClr val="dk1"/>
                </a:solidFill>
                <a:latin typeface="Arial" panose="020B0604020202020204" pitchFamily="34" charset="0"/>
                <a:ea typeface="Calibri"/>
                <a:cs typeface="Arial" panose="020B0604020202020204" pitchFamily="34" charset="0"/>
                <a:sym typeface="Calibri"/>
              </a:rPr>
              <a:t>taxis + </a:t>
            </a:r>
            <a:r>
              <a:rPr lang="el-GR" sz="2000" dirty="0">
                <a:solidFill>
                  <a:schemeClr val="dk1"/>
                </a:solidFill>
                <a:latin typeface="Arial" panose="020B0604020202020204" pitchFamily="34" charset="0"/>
                <a:ea typeface="Calibri"/>
                <a:cs typeface="Arial" panose="020B0604020202020204" pitchFamily="34" charset="0"/>
                <a:sym typeface="Calibri"/>
              </a:rPr>
              <a:t>Ταυτότητα Οφειλής + τραπεζική εξόφληση</a:t>
            </a:r>
          </a:p>
        </p:txBody>
      </p:sp>
    </p:spTree>
    <p:extLst>
      <p:ext uri="{BB962C8B-B14F-4D97-AF65-F5344CB8AC3E}">
        <p14:creationId xmlns:p14="http://schemas.microsoft.com/office/powerpoint/2010/main" val="324501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04"/>
            <a:ext cx="12192000" cy="6819392"/>
          </a:xfrm>
          <a:prstGeom prst="rect">
            <a:avLst/>
          </a:prstGeom>
        </p:spPr>
      </p:pic>
      <p:sp>
        <p:nvSpPr>
          <p:cNvPr id="4" name="Content Placeholder 2"/>
          <p:cNvSpPr txBox="1">
            <a:spLocks/>
          </p:cNvSpPr>
          <p:nvPr/>
        </p:nvSpPr>
        <p:spPr>
          <a:xfrm>
            <a:off x="760709" y="1238597"/>
            <a:ext cx="10266218" cy="37573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b="1" dirty="0">
                <a:latin typeface="Arial" panose="020B0604020202020204" pitchFamily="34" charset="0"/>
                <a:cs typeface="Arial" panose="020B0604020202020204" pitchFamily="34" charset="0"/>
              </a:rPr>
              <a:t>Ηλεκτρονικό αρχείο</a:t>
            </a:r>
          </a:p>
          <a:p>
            <a:pPr algn="just"/>
            <a:r>
              <a:rPr lang="el-GR" dirty="0">
                <a:latin typeface="Arial" panose="020B0604020202020204" pitchFamily="34" charset="0"/>
                <a:cs typeface="Arial" panose="020B0604020202020204" pitchFamily="34" charset="0"/>
              </a:rPr>
              <a:t>Κατά την υποβολή της ενδιάμεσης οικονομικής έκθεσης θα πρέπει να υποβάλλονται μαζί και τα αποδεικτικά των δαπανών όπως αναλυτικά περιγράφονται στον «Οδηγό Επιλέξιμων Δαπανών &amp; Χρηματοοικονομικής Διαχείρισης Έργων».</a:t>
            </a:r>
          </a:p>
          <a:p>
            <a:pPr algn="just"/>
            <a:r>
              <a:rPr lang="el-GR" dirty="0">
                <a:latin typeface="Arial" panose="020B0604020202020204" pitchFamily="34" charset="0"/>
                <a:cs typeface="Arial" panose="020B0604020202020204" pitchFamily="34" charset="0"/>
              </a:rPr>
              <a:t>Η υποβολή θα πραγματοποιείται μέσω της ηλεκτρονικής πλατφόρμας </a:t>
            </a:r>
            <a:r>
              <a:rPr lang="en-US" b="1" dirty="0" err="1">
                <a:latin typeface="Arial" panose="020B0604020202020204" pitchFamily="34" charset="0"/>
                <a:cs typeface="Arial" panose="020B0604020202020204" pitchFamily="34" charset="0"/>
              </a:rPr>
              <a:t>jira</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στην οποία γίνεται και η υποβολή του φυσικού αντικειμένου</a:t>
            </a:r>
            <a:r>
              <a:rPr lang="en-US"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Μορφή οικονομικού φακέλου (1/</a:t>
            </a:r>
            <a:r>
              <a:rPr lang="en-US" dirty="0">
                <a:solidFill>
                  <a:srgbClr val="FF0000"/>
                </a:solidFill>
                <a:latin typeface="Arial" panose="020B0604020202020204" pitchFamily="34" charset="0"/>
                <a:cs typeface="Arial" panose="020B0604020202020204" pitchFamily="34" charset="0"/>
              </a:rPr>
              <a:t>3</a:t>
            </a:r>
            <a:r>
              <a:rPr lang="el-GR"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9065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995083" y="1118795"/>
            <a:ext cx="10358716" cy="443932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2000" b="1" dirty="0">
                <a:latin typeface="Arial" panose="020B0604020202020204" pitchFamily="34" charset="0"/>
                <a:cs typeface="Arial" panose="020B0604020202020204" pitchFamily="34" charset="0"/>
              </a:rPr>
              <a:t>Ηλεκτρονικό αρχείο</a:t>
            </a:r>
          </a:p>
          <a:p>
            <a:pPr marL="0" indent="0" algn="just">
              <a:buNone/>
            </a:pPr>
            <a:r>
              <a:rPr lang="el-GR" sz="2000" dirty="0">
                <a:latin typeface="Arial" panose="020B0604020202020204" pitchFamily="34" charset="0"/>
                <a:cs typeface="Arial" panose="020B0604020202020204" pitchFamily="34" charset="0"/>
              </a:rPr>
              <a:t>Το αρχείο που θα μας υποβάλλετε θα πρέπει να έχει την παρακάτω δομή.</a:t>
            </a:r>
          </a:p>
          <a:p>
            <a:pPr marL="0" indent="0" algn="just">
              <a:buNone/>
            </a:pPr>
            <a:r>
              <a:rPr lang="el-GR" sz="2000" dirty="0">
                <a:latin typeface="Arial" panose="020B0604020202020204" pitchFamily="34" charset="0"/>
                <a:cs typeface="Arial" panose="020B0604020202020204" pitchFamily="34" charset="0"/>
              </a:rPr>
              <a:t>Οι δαπάνες θα πρέπει να αντιστοιχούν με την κάθε κατηγορία και τα αρχεία θα πρέπει να έχουν ως όνομα τον Α/Α και πληροφορία τι αφορά.</a:t>
            </a:r>
          </a:p>
          <a:p>
            <a:pPr marL="0" indent="0" algn="just">
              <a:buNone/>
            </a:pPr>
            <a:r>
              <a:rPr lang="el-GR" sz="2000" dirty="0">
                <a:latin typeface="Arial" panose="020B0604020202020204" pitchFamily="34" charset="0"/>
                <a:cs typeface="Arial" panose="020B0604020202020204" pitchFamily="34" charset="0"/>
              </a:rPr>
              <a:t>π.χ. «002 Αντωνόπουλος – Κόστος Προσωπικού»</a:t>
            </a: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r>
              <a:rPr lang="el-GR" sz="2000" dirty="0">
                <a:latin typeface="Arial" panose="020B0604020202020204" pitchFamily="34" charset="0"/>
                <a:cs typeface="Arial" panose="020B0604020202020204" pitchFamily="34" charset="0"/>
              </a:rPr>
              <a:t>						</a:t>
            </a: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endParaRPr lang="el-GR" sz="2000" dirty="0">
              <a:latin typeface="Arial" panose="020B0604020202020204" pitchFamily="34" charset="0"/>
              <a:cs typeface="Arial" panose="020B0604020202020204" pitchFamily="34" charset="0"/>
            </a:endParaRPr>
          </a:p>
          <a:p>
            <a:pPr marL="0" indent="0" algn="just">
              <a:buNone/>
            </a:pPr>
            <a:r>
              <a:rPr lang="el-GR" sz="2000" dirty="0">
                <a:latin typeface="Arial" panose="020B0604020202020204" pitchFamily="34" charset="0"/>
                <a:cs typeface="Arial" panose="020B0604020202020204" pitchFamily="34" charset="0"/>
              </a:rPr>
              <a:t>						Ο κάθε φάκελος θα περιλαμβάνει όλα τα</a:t>
            </a:r>
          </a:p>
          <a:p>
            <a:pPr marL="0" indent="0" algn="just">
              <a:buNone/>
            </a:pPr>
            <a:r>
              <a:rPr lang="el-GR" sz="2000" dirty="0">
                <a:latin typeface="Arial" panose="020B0604020202020204" pitchFamily="34" charset="0"/>
                <a:cs typeface="Arial" panose="020B0604020202020204" pitchFamily="34" charset="0"/>
              </a:rPr>
              <a:t>						αρχεία δαπανών, ξεχωριστά, με αναφορά</a:t>
            </a:r>
          </a:p>
          <a:p>
            <a:pPr marL="0" indent="0" algn="just">
              <a:buNone/>
            </a:pPr>
            <a:r>
              <a:rPr lang="el-GR" sz="2000" dirty="0">
                <a:latin typeface="Arial" panose="020B0604020202020204" pitchFamily="34" charset="0"/>
                <a:cs typeface="Arial" panose="020B0604020202020204" pitchFamily="34" charset="0"/>
              </a:rPr>
              <a:t> 						στον α/α της γραμμής της Ενδιάμεσης</a:t>
            </a:r>
          </a:p>
          <a:p>
            <a:pPr marL="0" indent="0" algn="just">
              <a:buNone/>
            </a:pPr>
            <a:r>
              <a:rPr lang="el-GR" sz="2000" dirty="0">
                <a:latin typeface="Arial" panose="020B0604020202020204" pitchFamily="34" charset="0"/>
                <a:cs typeface="Arial" panose="020B0604020202020204" pitchFamily="34" charset="0"/>
              </a:rPr>
              <a:t>						Οικονομικής Έκθεσης.</a:t>
            </a:r>
          </a:p>
          <a:p>
            <a:pPr marL="0" indent="0" algn="just">
              <a:buNone/>
            </a:pPr>
            <a:r>
              <a:rPr lang="el-GR" sz="2000" dirty="0">
                <a:latin typeface="Arial" panose="020B0604020202020204" pitchFamily="34" charset="0"/>
                <a:cs typeface="Arial" panose="020B0604020202020204" pitchFamily="34" charset="0"/>
              </a:rPr>
              <a:t>						Προτείνεται, οι δαπάνες των εταίρων να</a:t>
            </a:r>
          </a:p>
          <a:p>
            <a:pPr marL="0" indent="0" algn="just">
              <a:buNone/>
            </a:pPr>
            <a:r>
              <a:rPr lang="el-GR" sz="2000" dirty="0">
                <a:latin typeface="Arial" panose="020B0604020202020204" pitchFamily="34" charset="0"/>
                <a:cs typeface="Arial" panose="020B0604020202020204" pitchFamily="34" charset="0"/>
              </a:rPr>
              <a:t>						αποστέλλονται σε ξεχωριστό δενδροειδές αρχείο.</a:t>
            </a:r>
          </a:p>
          <a:p>
            <a:pPr marL="0" indent="0" algn="just">
              <a:buNone/>
            </a:pPr>
            <a:endParaRPr lang="el-GR" sz="2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Μορφή οικονομικού φακέλου (2/</a:t>
            </a:r>
            <a:r>
              <a:rPr lang="en-US" dirty="0">
                <a:solidFill>
                  <a:srgbClr val="FF0000"/>
                </a:solidFill>
                <a:latin typeface="Arial" panose="020B0604020202020204" pitchFamily="34" charset="0"/>
                <a:cs typeface="Arial" panose="020B0604020202020204" pitchFamily="34" charset="0"/>
              </a:rPr>
              <a:t>3</a:t>
            </a:r>
            <a:r>
              <a:rPr lang="el-GR" dirty="0">
                <a:solidFill>
                  <a:srgbClr val="FF0000"/>
                </a:solidFill>
                <a:latin typeface="Arial" panose="020B0604020202020204" pitchFamily="34" charset="0"/>
                <a:cs typeface="Arial" panose="020B0604020202020204" pitchFamily="34" charset="0"/>
              </a:rPr>
              <a:t>) </a:t>
            </a:r>
          </a:p>
        </p:txBody>
      </p:sp>
      <p:pic>
        <p:nvPicPr>
          <p:cNvPr id="5" name="Εικόνα 4">
            <a:extLst>
              <a:ext uri="{FF2B5EF4-FFF2-40B4-BE49-F238E27FC236}">
                <a16:creationId xmlns:a16="http://schemas.microsoft.com/office/drawing/2014/main" id="{3B5ECF95-B2E5-43FA-87CE-932E3A6FFC6B}"/>
              </a:ext>
            </a:extLst>
          </p:cNvPr>
          <p:cNvPicPr>
            <a:picLocks noChangeAspect="1"/>
          </p:cNvPicPr>
          <p:nvPr/>
        </p:nvPicPr>
        <p:blipFill>
          <a:blip r:embed="rId3"/>
          <a:stretch>
            <a:fillRect/>
          </a:stretch>
        </p:blipFill>
        <p:spPr>
          <a:xfrm>
            <a:off x="1165073" y="2441621"/>
            <a:ext cx="4394048" cy="2764992"/>
          </a:xfrm>
          <a:prstGeom prst="rect">
            <a:avLst/>
          </a:prstGeom>
        </p:spPr>
      </p:pic>
      <p:pic>
        <p:nvPicPr>
          <p:cNvPr id="7" name="Εικόνα 6">
            <a:extLst>
              <a:ext uri="{FF2B5EF4-FFF2-40B4-BE49-F238E27FC236}">
                <a16:creationId xmlns:a16="http://schemas.microsoft.com/office/drawing/2014/main" id="{CA8B1A6D-D80E-47BF-9824-36261CF3F145}"/>
              </a:ext>
            </a:extLst>
          </p:cNvPr>
          <p:cNvPicPr>
            <a:picLocks noChangeAspect="1"/>
          </p:cNvPicPr>
          <p:nvPr/>
        </p:nvPicPr>
        <p:blipFill>
          <a:blip r:embed="rId4"/>
          <a:stretch>
            <a:fillRect/>
          </a:stretch>
        </p:blipFill>
        <p:spPr>
          <a:xfrm>
            <a:off x="6096000" y="2441621"/>
            <a:ext cx="5200650" cy="1133475"/>
          </a:xfrm>
          <a:prstGeom prst="rect">
            <a:avLst/>
          </a:prstGeom>
        </p:spPr>
      </p:pic>
    </p:spTree>
    <p:extLst>
      <p:ext uri="{BB962C8B-B14F-4D97-AF65-F5344CB8AC3E}">
        <p14:creationId xmlns:p14="http://schemas.microsoft.com/office/powerpoint/2010/main" val="737734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Μορφή οικονομικού φακέλου (</a:t>
            </a:r>
            <a:r>
              <a:rPr lang="en-US" dirty="0">
                <a:solidFill>
                  <a:srgbClr val="FF0000"/>
                </a:solidFill>
                <a:latin typeface="Arial" panose="020B0604020202020204" pitchFamily="34" charset="0"/>
                <a:cs typeface="Arial" panose="020B0604020202020204" pitchFamily="34" charset="0"/>
              </a:rPr>
              <a:t>3</a:t>
            </a:r>
            <a:r>
              <a:rPr lang="el-GR" dirty="0">
                <a:solidFill>
                  <a:srgbClr val="FF0000"/>
                </a:solidFill>
                <a:latin typeface="Arial" panose="020B0604020202020204" pitchFamily="34" charset="0"/>
                <a:cs typeface="Arial" panose="020B0604020202020204" pitchFamily="34" charset="0"/>
              </a:rPr>
              <a:t>/</a:t>
            </a:r>
            <a:r>
              <a:rPr lang="en-US" dirty="0">
                <a:solidFill>
                  <a:srgbClr val="FF0000"/>
                </a:solidFill>
                <a:latin typeface="Arial" panose="020B0604020202020204" pitchFamily="34" charset="0"/>
                <a:cs typeface="Arial" panose="020B0604020202020204" pitchFamily="34" charset="0"/>
              </a:rPr>
              <a:t>3</a:t>
            </a:r>
            <a:r>
              <a:rPr lang="el-GR" dirty="0">
                <a:solidFill>
                  <a:srgbClr val="FF0000"/>
                </a:solidFill>
                <a:latin typeface="Arial" panose="020B0604020202020204" pitchFamily="34" charset="0"/>
                <a:cs typeface="Arial" panose="020B0604020202020204" pitchFamily="34" charset="0"/>
              </a:rPr>
              <a:t>) </a:t>
            </a:r>
          </a:p>
        </p:txBody>
      </p:sp>
      <p:sp>
        <p:nvSpPr>
          <p:cNvPr id="11" name="Title 1">
            <a:extLst>
              <a:ext uri="{FF2B5EF4-FFF2-40B4-BE49-F238E27FC236}">
                <a16:creationId xmlns:a16="http://schemas.microsoft.com/office/drawing/2014/main" id="{D1E510B4-9987-419C-9028-CAFF1C1892CE}"/>
              </a:ext>
            </a:extLst>
          </p:cNvPr>
          <p:cNvSpPr txBox="1">
            <a:spLocks/>
          </p:cNvSpPr>
          <p:nvPr/>
        </p:nvSpPr>
        <p:spPr>
          <a:xfrm>
            <a:off x="2891659" y="1182163"/>
            <a:ext cx="6385346" cy="1078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000" dirty="0">
                <a:solidFill>
                  <a:srgbClr val="00B050"/>
                </a:solidFill>
                <a:latin typeface="+mn-lt"/>
                <a:cs typeface="Arial" panose="020B0604020202020204" pitchFamily="34" charset="0"/>
              </a:rPr>
              <a:t>Υποβολή αναφοράς </a:t>
            </a:r>
          </a:p>
          <a:p>
            <a:r>
              <a:rPr lang="el-GR" sz="4000" dirty="0">
                <a:solidFill>
                  <a:srgbClr val="00B050"/>
                </a:solidFill>
                <a:latin typeface="+mn-lt"/>
                <a:cs typeface="Arial" panose="020B0604020202020204" pitchFamily="34" charset="0"/>
              </a:rPr>
              <a:t>στην ηλεκτρονική πλατφόρμα</a:t>
            </a:r>
          </a:p>
          <a:p>
            <a:pPr lvl="0">
              <a:spcBef>
                <a:spcPts val="1000"/>
              </a:spcBef>
            </a:pPr>
            <a:endParaRPr lang="el-GR" sz="2400" dirty="0">
              <a:solidFill>
                <a:prstClr val="black"/>
              </a:solidFill>
              <a:latin typeface="Arial" panose="020B0604020202020204" pitchFamily="34" charset="0"/>
              <a:ea typeface="+mn-ea"/>
              <a:cs typeface="Arial"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6BFE7205-1F9B-4441-B896-D8A5F5251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66" y="1052268"/>
            <a:ext cx="1470295" cy="1325563"/>
          </a:xfrm>
          <a:prstGeom prst="rect">
            <a:avLst/>
          </a:prstGeom>
        </p:spPr>
      </p:pic>
      <p:sp>
        <p:nvSpPr>
          <p:cNvPr id="13" name="TextBox 12">
            <a:extLst>
              <a:ext uri="{FF2B5EF4-FFF2-40B4-BE49-F238E27FC236}">
                <a16:creationId xmlns:a16="http://schemas.microsoft.com/office/drawing/2014/main" id="{E2E5A323-669D-4098-BDF3-D808FDB46A27}"/>
              </a:ext>
            </a:extLst>
          </p:cNvPr>
          <p:cNvSpPr txBox="1"/>
          <p:nvPr/>
        </p:nvSpPr>
        <p:spPr>
          <a:xfrm>
            <a:off x="788325" y="2605736"/>
            <a:ext cx="10422146" cy="2693045"/>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l-GR" sz="1800" dirty="0">
                <a:solidFill>
                  <a:prstClr val="black"/>
                </a:solidFill>
                <a:latin typeface="Arial" panose="020B0604020202020204" pitchFamily="34" charset="0"/>
                <a:ea typeface="+mn-ea"/>
                <a:cs typeface="Arial" panose="020B0604020202020204" pitchFamily="34" charset="0"/>
              </a:rPr>
              <a:t>Σύνδεση στο </a:t>
            </a:r>
            <a:r>
              <a:rPr lang="en-GB" sz="1800" dirty="0">
                <a:solidFill>
                  <a:prstClr val="black"/>
                </a:solidFill>
                <a:latin typeface="Arial" panose="020B0604020202020204" pitchFamily="34" charset="0"/>
                <a:ea typeface="+mn-ea"/>
                <a:cs typeface="Arial" panose="020B0604020202020204" pitchFamily="34" charset="0"/>
              </a:rPr>
              <a:t>Jira </a:t>
            </a:r>
            <a:r>
              <a:rPr lang="el-GR" dirty="0">
                <a:solidFill>
                  <a:prstClr val="black"/>
                </a:solidFill>
                <a:latin typeface="Arial" panose="020B0604020202020204" pitchFamily="34" charset="0"/>
                <a:cs typeface="Arial" panose="020B0604020202020204" pitchFamily="34" charset="0"/>
              </a:rPr>
              <a:t>με τους κωδικούς της αίτησής σας και επιλογή ‘υποβολής αναφοράς’ </a:t>
            </a:r>
            <a:br>
              <a:rPr lang="el-GR" dirty="0">
                <a:solidFill>
                  <a:prstClr val="black"/>
                </a:solidFill>
                <a:latin typeface="Arial" panose="020B0604020202020204" pitchFamily="34" charset="0"/>
                <a:cs typeface="Arial" panose="020B0604020202020204" pitchFamily="34" charset="0"/>
              </a:rPr>
            </a:br>
            <a:r>
              <a:rPr lang="en-US" sz="1800" dirty="0">
                <a:solidFill>
                  <a:prstClr val="black"/>
                </a:solidFill>
                <a:latin typeface="Arial" panose="020B0604020202020204" pitchFamily="34" charset="0"/>
                <a:ea typeface="+mn-ea"/>
                <a:cs typeface="Arial" panose="020B0604020202020204" pitchFamily="34" charset="0"/>
                <a:hlinkClick r:id="rId4"/>
              </a:rPr>
              <a:t>https://apps.bodossaki.gr:8443/plugins/servlet/desk/portal/2</a:t>
            </a:r>
            <a:r>
              <a:rPr lang="el-GR" sz="1800" dirty="0">
                <a:solidFill>
                  <a:prstClr val="black"/>
                </a:solidFill>
                <a:latin typeface="Arial" panose="020B0604020202020204" pitchFamily="34" charset="0"/>
                <a:ea typeface="+mn-ea"/>
                <a:cs typeface="Arial" panose="020B0604020202020204" pitchFamily="34" charset="0"/>
              </a:rPr>
              <a:t> </a:t>
            </a:r>
            <a:endParaRPr lang="en-US" sz="1800" dirty="0">
              <a:solidFill>
                <a:prstClr val="black"/>
              </a:solidFill>
              <a:latin typeface="Arial" panose="020B0604020202020204" pitchFamily="34" charset="0"/>
              <a:ea typeface="+mn-ea"/>
              <a:cs typeface="Arial" panose="020B0604020202020204" pitchFamily="34" charset="0"/>
            </a:endParaRPr>
          </a:p>
          <a:p>
            <a:pPr marL="342900" indent="-342900">
              <a:spcBef>
                <a:spcPts val="1000"/>
              </a:spcBef>
              <a:buFont typeface="Arial" panose="020B0604020202020204" pitchFamily="34" charset="0"/>
              <a:buChar char="•"/>
            </a:pPr>
            <a:r>
              <a:rPr lang="el-GR" dirty="0">
                <a:solidFill>
                  <a:prstClr val="black"/>
                </a:solidFill>
                <a:latin typeface="Arial" panose="020B0604020202020204" pitchFamily="34" charset="0"/>
                <a:cs typeface="Arial" panose="020B0604020202020204" pitchFamily="34" charset="0"/>
              </a:rPr>
              <a:t>Η αναφορά του φυσικού και του οικονομικού αντικειμένου υποβάλλεται από κοινού στην πλατφόρμα.</a:t>
            </a:r>
          </a:p>
          <a:p>
            <a:pPr marL="342900" indent="-342900">
              <a:spcBef>
                <a:spcPts val="1000"/>
              </a:spcBef>
              <a:buFont typeface="Arial" panose="020B0604020202020204" pitchFamily="34" charset="0"/>
              <a:buChar char="•"/>
            </a:pPr>
            <a:r>
              <a:rPr lang="el-GR" dirty="0">
                <a:solidFill>
                  <a:prstClr val="black"/>
                </a:solidFill>
                <a:latin typeface="Arial" panose="020B0604020202020204" pitchFamily="34" charset="0"/>
                <a:cs typeface="Arial" panose="020B0604020202020204" pitchFamily="34" charset="0"/>
              </a:rPr>
              <a:t>Στην διαδικασία αξιολόγησης λαμβάνετε σχόλια για το </a:t>
            </a:r>
            <a:r>
              <a:rPr lang="el-GR" b="1" dirty="0">
                <a:solidFill>
                  <a:srgbClr val="7030A0"/>
                </a:solidFill>
                <a:latin typeface="Arial" panose="020B0604020202020204" pitchFamily="34" charset="0"/>
                <a:cs typeface="Arial" panose="020B0604020202020204" pitchFamily="34" charset="0"/>
              </a:rPr>
              <a:t>φυσικό αντικείμενο </a:t>
            </a:r>
            <a:r>
              <a:rPr lang="el-GR" dirty="0">
                <a:solidFill>
                  <a:prstClr val="black"/>
                </a:solidFill>
                <a:latin typeface="Arial" panose="020B0604020202020204" pitchFamily="34" charset="0"/>
                <a:cs typeface="Arial" panose="020B0604020202020204" pitchFamily="34" charset="0"/>
              </a:rPr>
              <a:t>από </a:t>
            </a:r>
            <a:r>
              <a:rPr lang="el-GR" b="1" dirty="0">
                <a:solidFill>
                  <a:srgbClr val="7030A0"/>
                </a:solidFill>
                <a:latin typeface="Arial" panose="020B0604020202020204" pitchFamily="34" charset="0"/>
                <a:cs typeface="Arial" panose="020B0604020202020204" pitchFamily="34" charset="0"/>
              </a:rPr>
              <a:t>τον/την διαχειριστή/ρια του έργου </a:t>
            </a:r>
            <a:r>
              <a:rPr lang="el-GR" dirty="0">
                <a:solidFill>
                  <a:prstClr val="black"/>
                </a:solidFill>
                <a:latin typeface="Arial" panose="020B0604020202020204" pitchFamily="34" charset="0"/>
                <a:cs typeface="Arial" panose="020B0604020202020204" pitchFamily="34" charset="0"/>
              </a:rPr>
              <a:t>και για το </a:t>
            </a:r>
            <a:r>
              <a:rPr lang="el-GR" b="1" dirty="0">
                <a:solidFill>
                  <a:srgbClr val="00B050"/>
                </a:solidFill>
                <a:latin typeface="Arial" panose="020B0604020202020204" pitchFamily="34" charset="0"/>
                <a:cs typeface="Arial" panose="020B0604020202020204" pitchFamily="34" charset="0"/>
              </a:rPr>
              <a:t>οικονομικό αντικείμενο</a:t>
            </a:r>
            <a:r>
              <a:rPr lang="el-GR" dirty="0">
                <a:solidFill>
                  <a:srgbClr val="00B050"/>
                </a:solidFill>
                <a:latin typeface="Arial" panose="020B0604020202020204" pitchFamily="34" charset="0"/>
                <a:cs typeface="Arial" panose="020B0604020202020204" pitchFamily="34" charset="0"/>
              </a:rPr>
              <a:t> </a:t>
            </a:r>
            <a:r>
              <a:rPr lang="el-GR" dirty="0">
                <a:solidFill>
                  <a:prstClr val="black"/>
                </a:solidFill>
                <a:latin typeface="Arial" panose="020B0604020202020204" pitchFamily="34" charset="0"/>
                <a:cs typeface="Arial" panose="020B0604020202020204" pitchFamily="34" charset="0"/>
              </a:rPr>
              <a:t>από </a:t>
            </a:r>
            <a:r>
              <a:rPr lang="el-GR" b="1" dirty="0">
                <a:solidFill>
                  <a:srgbClr val="00B050"/>
                </a:solidFill>
                <a:latin typeface="Arial" panose="020B0604020202020204" pitchFamily="34" charset="0"/>
                <a:cs typeface="Arial" panose="020B0604020202020204" pitchFamily="34" charset="0"/>
              </a:rPr>
              <a:t>εκπρόσωπο της οικονομικής υπηρεσίας.</a:t>
            </a:r>
          </a:p>
          <a:p>
            <a:pPr marL="342900" lvl="0" indent="-342900">
              <a:spcBef>
                <a:spcPts val="1000"/>
              </a:spcBef>
              <a:buFont typeface="Arial" panose="020B0604020202020204" pitchFamily="34" charset="0"/>
              <a:buChar char="•"/>
            </a:pPr>
            <a:r>
              <a:rPr lang="el-GR" sz="1800" dirty="0">
                <a:solidFill>
                  <a:prstClr val="black"/>
                </a:solidFill>
                <a:latin typeface="Arial" panose="020B0604020202020204" pitchFamily="34" charset="0"/>
                <a:ea typeface="+mn-ea"/>
                <a:cs typeface="Arial" panose="020B0604020202020204" pitchFamily="34" charset="0"/>
              </a:rPr>
              <a:t>Επισυνάπτετε ευκρινή αρχεία, μεγέθους μέχρι</a:t>
            </a:r>
            <a:r>
              <a:rPr lang="en-US" sz="1800" dirty="0">
                <a:solidFill>
                  <a:prstClr val="black"/>
                </a:solidFill>
                <a:latin typeface="Arial" panose="020B0604020202020204" pitchFamily="34" charset="0"/>
                <a:ea typeface="+mn-ea"/>
                <a:cs typeface="Arial" panose="020B0604020202020204" pitchFamily="34" charset="0"/>
              </a:rPr>
              <a:t> </a:t>
            </a:r>
            <a:r>
              <a:rPr lang="el-GR" sz="1800" b="1" dirty="0">
                <a:solidFill>
                  <a:prstClr val="black"/>
                </a:solidFill>
                <a:latin typeface="Arial" panose="020B0604020202020204" pitchFamily="34" charset="0"/>
                <a:ea typeface="+mn-ea"/>
                <a:cs typeface="Arial" panose="020B0604020202020204" pitchFamily="34" charset="0"/>
              </a:rPr>
              <a:t>16</a:t>
            </a:r>
            <a:r>
              <a:rPr lang="en-US" sz="1800" b="1" dirty="0">
                <a:solidFill>
                  <a:prstClr val="black"/>
                </a:solidFill>
                <a:latin typeface="Arial" panose="020B0604020202020204" pitchFamily="34" charset="0"/>
                <a:ea typeface="+mn-ea"/>
                <a:cs typeface="Arial" panose="020B0604020202020204" pitchFamily="34" charset="0"/>
              </a:rPr>
              <a:t>0 MB</a:t>
            </a:r>
            <a:r>
              <a:rPr lang="en-US" sz="1800" dirty="0">
                <a:solidFill>
                  <a:prstClr val="black"/>
                </a:solidFill>
                <a:latin typeface="Arial" panose="020B0604020202020204" pitchFamily="34" charset="0"/>
                <a:ea typeface="+mn-ea"/>
                <a:cs typeface="Arial" panose="020B0604020202020204" pitchFamily="34" charset="0"/>
              </a:rPr>
              <a:t>.</a:t>
            </a:r>
            <a:endParaRPr lang="el-GR" sz="18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1441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995082" y="1271197"/>
            <a:ext cx="10358717" cy="131960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0"/>
              </a:spcBef>
              <a:buClr>
                <a:schemeClr val="dk1"/>
              </a:buClr>
              <a:buSzPct val="25000"/>
              <a:buNone/>
            </a:pPr>
            <a:r>
              <a:rPr lang="el-GR" sz="2200" b="1" dirty="0">
                <a:solidFill>
                  <a:schemeClr val="dk1"/>
                </a:solidFill>
                <a:latin typeface="Arial" panose="020B0604020202020204" pitchFamily="34" charset="0"/>
                <a:ea typeface="Calibri"/>
                <a:cs typeface="Arial" panose="020B0604020202020204" pitchFamily="34" charset="0"/>
                <a:sym typeface="Calibri"/>
              </a:rPr>
              <a:t>Οι πληρωμές θα πραγματοποιούνται εντός 15 εργάσιμων ημερών από την ημερομηνία έγκρισης των Ενδιάμεσων Οικονομικών Εκθέσεων.</a:t>
            </a:r>
            <a:endParaRPr lang="el-GR" sz="2200" dirty="0">
              <a:solidFill>
                <a:schemeClr val="dk1"/>
              </a:solidFill>
              <a:latin typeface="Arial" panose="020B0604020202020204" pitchFamily="34" charset="0"/>
              <a:ea typeface="Calibri"/>
              <a:cs typeface="Arial" panose="020B0604020202020204" pitchFamily="34" charset="0"/>
              <a:sym typeface="Calibri"/>
            </a:endParaRPr>
          </a:p>
          <a:p>
            <a:pPr marL="0" lvl="0" indent="0" algn="just">
              <a:spcBef>
                <a:spcPts val="0"/>
              </a:spcBef>
              <a:buClr>
                <a:schemeClr val="dk1"/>
              </a:buClr>
              <a:buSzPct val="25000"/>
              <a:buNone/>
            </a:pPr>
            <a:endParaRPr lang="el-GR" sz="2200" dirty="0">
              <a:solidFill>
                <a:schemeClr val="dk1"/>
              </a:solidFill>
              <a:latin typeface="Arial" panose="020B0604020202020204" pitchFamily="34" charset="0"/>
              <a:ea typeface="Calibri"/>
              <a:cs typeface="Arial" panose="020B0604020202020204" pitchFamily="34" charset="0"/>
              <a:sym typeface="Calibri"/>
            </a:endParaRPr>
          </a:p>
          <a:p>
            <a:pPr marL="0" lvl="0" indent="0" algn="just">
              <a:spcBef>
                <a:spcPts val="0"/>
              </a:spcBef>
              <a:buClr>
                <a:schemeClr val="dk1"/>
              </a:buClr>
              <a:buSzPct val="25000"/>
              <a:buNone/>
            </a:pPr>
            <a:r>
              <a:rPr lang="el-GR" sz="2200" b="1" dirty="0">
                <a:solidFill>
                  <a:schemeClr val="dk1"/>
                </a:solidFill>
                <a:latin typeface="Arial" panose="020B0604020202020204" pitchFamily="34" charset="0"/>
                <a:ea typeface="Calibri"/>
                <a:cs typeface="Arial" panose="020B0604020202020204" pitchFamily="34" charset="0"/>
                <a:sym typeface="Calibri"/>
              </a:rPr>
              <a:t>Ο υπολογισμός του ποσού της πληρωμής της κάθε ενδιάμεσης Οικονομικής Έκθεσης θα υπολογίζεται σύμφωνα με τον παρακάτω τύπο (σύμβαση 9.4.10)</a:t>
            </a:r>
          </a:p>
          <a:p>
            <a:pPr marL="0" lvl="0" indent="0" algn="just">
              <a:spcBef>
                <a:spcPts val="0"/>
              </a:spcBef>
              <a:buClr>
                <a:schemeClr val="dk1"/>
              </a:buClr>
              <a:buSzPct val="25000"/>
              <a:buNone/>
            </a:pPr>
            <a:endParaRPr lang="el-GR" b="1"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7464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Πληρωμές </a:t>
            </a:r>
          </a:p>
        </p:txBody>
      </p:sp>
      <p:pic>
        <p:nvPicPr>
          <p:cNvPr id="5" name="Εικόνα 4">
            <a:extLst>
              <a:ext uri="{FF2B5EF4-FFF2-40B4-BE49-F238E27FC236}">
                <a16:creationId xmlns:a16="http://schemas.microsoft.com/office/drawing/2014/main" id="{D94A12A0-311C-47A5-BD6F-9F4E6786715D}"/>
              </a:ext>
            </a:extLst>
          </p:cNvPr>
          <p:cNvPicPr>
            <a:picLocks noChangeAspect="1"/>
          </p:cNvPicPr>
          <p:nvPr/>
        </p:nvPicPr>
        <p:blipFill>
          <a:blip r:embed="rId3"/>
          <a:stretch>
            <a:fillRect/>
          </a:stretch>
        </p:blipFill>
        <p:spPr>
          <a:xfrm>
            <a:off x="2026439" y="2567156"/>
            <a:ext cx="7995684" cy="3019647"/>
          </a:xfrm>
          <a:prstGeom prst="rect">
            <a:avLst/>
          </a:prstGeom>
        </p:spPr>
      </p:pic>
    </p:spTree>
    <p:extLst>
      <p:ext uri="{BB962C8B-B14F-4D97-AF65-F5344CB8AC3E}">
        <p14:creationId xmlns:p14="http://schemas.microsoft.com/office/powerpoint/2010/main" val="4077654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995082" y="1271197"/>
            <a:ext cx="10515600" cy="41703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ts val="0"/>
              </a:spcBef>
              <a:buNone/>
            </a:pPr>
            <a:r>
              <a:rPr lang="el-GR" sz="2000" dirty="0">
                <a:solidFill>
                  <a:schemeClr val="dk1"/>
                </a:solidFill>
                <a:latin typeface="Arial" panose="020B0604020202020204" pitchFamily="34" charset="0"/>
                <a:ea typeface="Calibri"/>
                <a:cs typeface="Arial" panose="020B0604020202020204" pitchFamily="34" charset="0"/>
                <a:sym typeface="Calibri"/>
              </a:rPr>
              <a:t>Συνοψίζοντας όλα τα προηγούμενα:</a:t>
            </a:r>
          </a:p>
          <a:p>
            <a:pPr marL="457200" lvl="0" indent="-381000" algn="just">
              <a:lnSpc>
                <a:spcPct val="100000"/>
              </a:lnSpc>
              <a:spcBef>
                <a:spcPts val="0"/>
              </a:spcBef>
              <a:buClr>
                <a:schemeClr val="dk1"/>
              </a:buClr>
              <a:buSzPct val="100000"/>
              <a:buFont typeface="Calibri"/>
              <a:buChar char="✓"/>
            </a:pPr>
            <a:r>
              <a:rPr lang="el-GR" sz="2000" dirty="0">
                <a:solidFill>
                  <a:schemeClr val="dk1"/>
                </a:solidFill>
                <a:latin typeface="Arial" panose="020B0604020202020204" pitchFamily="34" charset="0"/>
                <a:ea typeface="Calibri"/>
                <a:cs typeface="Arial" panose="020B0604020202020204" pitchFamily="34" charset="0"/>
                <a:sym typeface="Calibri"/>
              </a:rPr>
              <a:t>θα πρέπει οι Οικονομικές εκθέσεις να συνοδεύονται με πλήρη στοιχεία τεκμηρίωσης. </a:t>
            </a:r>
          </a:p>
          <a:p>
            <a:pPr marL="457200" lvl="0" indent="-381000" algn="just">
              <a:spcBef>
                <a:spcPts val="0"/>
              </a:spcBef>
              <a:buClr>
                <a:schemeClr val="dk1"/>
              </a:buClr>
              <a:buSzPct val="100000"/>
              <a:buFont typeface="Calibri"/>
              <a:buChar char="✓"/>
            </a:pPr>
            <a:r>
              <a:rPr lang="el-GR" sz="2000" dirty="0">
                <a:solidFill>
                  <a:schemeClr val="dk1"/>
                </a:solidFill>
                <a:latin typeface="Arial" panose="020B0604020202020204" pitchFamily="34" charset="0"/>
                <a:ea typeface="Calibri"/>
                <a:cs typeface="Arial" panose="020B0604020202020204" pitchFamily="34" charset="0"/>
                <a:sym typeface="Calibri"/>
              </a:rPr>
              <a:t>Το αργότερο 2 μήνες μετά την ημερομηνία υποβολής των Εκθέσεων, ο φορέας υλοποίησης θα λαμβάνει ειδοποίηση για το ποσό το οποίο τελικά του εγκρίνεται ή για παροχή επιπλέον διευκρινίσεων ή δικαιολογητικών εφόσον απαιτούνται.</a:t>
            </a:r>
          </a:p>
          <a:p>
            <a:pPr marL="457200" lvl="0" indent="-381000" algn="just">
              <a:spcBef>
                <a:spcPts val="0"/>
              </a:spcBef>
              <a:buClr>
                <a:schemeClr val="dk1"/>
              </a:buClr>
              <a:buSzPct val="100000"/>
              <a:buFont typeface="Calibri"/>
              <a:buChar char="✓"/>
            </a:pPr>
            <a:r>
              <a:rPr lang="el-GR" sz="2000" dirty="0">
                <a:solidFill>
                  <a:schemeClr val="dk1"/>
                </a:solidFill>
                <a:latin typeface="Arial" panose="020B0604020202020204" pitchFamily="34" charset="0"/>
                <a:ea typeface="Calibri"/>
                <a:cs typeface="Arial" panose="020B0604020202020204" pitchFamily="34" charset="0"/>
                <a:sym typeface="Calibri"/>
              </a:rPr>
              <a:t>Η πληρωμή θα πραγματοποιείται 15 εργάσιμες ημέρες μετά από την έγκριση της κάθε Ενδιάμεσης Οικονομικής Έκθεσης.</a:t>
            </a:r>
          </a:p>
          <a:p>
            <a:pPr marL="457200" lvl="0" indent="-381000" algn="just">
              <a:spcBef>
                <a:spcPts val="0"/>
              </a:spcBef>
              <a:buClr>
                <a:schemeClr val="dk1"/>
              </a:buClr>
              <a:buSzPct val="100000"/>
              <a:buFont typeface="Calibri"/>
              <a:buChar char="✓"/>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876300" lvl="1" indent="-342900" algn="just">
              <a:spcBef>
                <a:spcPts val="0"/>
              </a:spcBef>
              <a:buClr>
                <a:schemeClr val="dk1"/>
              </a:buClr>
              <a:buSzPct val="100000"/>
              <a:buFont typeface="Wingdings" panose="05000000000000000000" pitchFamily="2" charset="2"/>
              <a:buChar char="v"/>
            </a:pPr>
            <a:r>
              <a:rPr lang="el-GR" sz="1600" b="1" dirty="0">
                <a:solidFill>
                  <a:schemeClr val="dk1"/>
                </a:solidFill>
                <a:latin typeface="Arial" panose="020B0604020202020204" pitchFamily="34" charset="0"/>
                <a:ea typeface="Calibri"/>
                <a:cs typeface="Arial" panose="020B0604020202020204" pitchFamily="34" charset="0"/>
                <a:sym typeface="Calibri"/>
              </a:rPr>
              <a:t>ΣΥΜΒΟΥΛΗ</a:t>
            </a:r>
            <a:r>
              <a:rPr lang="en-US" sz="1600" b="1" dirty="0">
                <a:solidFill>
                  <a:schemeClr val="dk1"/>
                </a:solidFill>
                <a:latin typeface="Arial" panose="020B0604020202020204" pitchFamily="34" charset="0"/>
                <a:ea typeface="Calibri"/>
                <a:cs typeface="Arial" panose="020B0604020202020204" pitchFamily="34" charset="0"/>
                <a:sym typeface="Calibri"/>
              </a:rPr>
              <a:t>:</a:t>
            </a:r>
            <a:r>
              <a:rPr lang="el-GR" sz="1600" b="1" dirty="0">
                <a:solidFill>
                  <a:schemeClr val="dk1"/>
                </a:solidFill>
                <a:latin typeface="Arial" panose="020B0604020202020204" pitchFamily="34" charset="0"/>
                <a:ea typeface="Calibri"/>
                <a:cs typeface="Arial" panose="020B0604020202020204" pitchFamily="34" charset="0"/>
                <a:sym typeface="Calibri"/>
              </a:rPr>
              <a:t> </a:t>
            </a:r>
            <a:r>
              <a:rPr lang="el-GR" sz="1600" dirty="0">
                <a:solidFill>
                  <a:schemeClr val="dk1"/>
                </a:solidFill>
                <a:latin typeface="Arial" panose="020B0604020202020204" pitchFamily="34" charset="0"/>
                <a:ea typeface="Calibri"/>
                <a:cs typeface="Arial" panose="020B0604020202020204" pitchFamily="34" charset="0"/>
                <a:sym typeface="Calibri"/>
              </a:rPr>
              <a:t>Όσο συντομότερα λαμβάνουμε τις ενδιάμεσες εκθέσεις, τόσο συντομότερα ολοκληρώνεται η διαδικασία ελέγχου του φυσικού και οικονομικού αντικειμένου, άρα πραγματοποιείται η καταβολή της ενδιάμεσης πληρωμής αμεσότερα.</a:t>
            </a:r>
          </a:p>
          <a:p>
            <a:pPr marL="457200" lvl="0" indent="-381000" algn="just">
              <a:spcBef>
                <a:spcPts val="0"/>
              </a:spcBef>
              <a:buClr>
                <a:schemeClr val="dk1"/>
              </a:buClr>
              <a:buSzPct val="100000"/>
              <a:buFont typeface="Calibri"/>
              <a:buChar char="✓"/>
            </a:pPr>
            <a:endParaRPr lang="el-GR" sz="2000" dirty="0">
              <a:solidFill>
                <a:schemeClr val="dk1"/>
              </a:solidFill>
              <a:latin typeface="Arial" panose="020B0604020202020204" pitchFamily="34" charset="0"/>
              <a:ea typeface="Calibri"/>
              <a:cs typeface="Arial" panose="020B0604020202020204" pitchFamily="34" charset="0"/>
              <a:sym typeface="Calibri"/>
            </a:endParaRPr>
          </a:p>
          <a:p>
            <a:pPr marL="76200" lvl="0" algn="just">
              <a:spcBef>
                <a:spcPts val="0"/>
              </a:spcBef>
              <a:buClr>
                <a:schemeClr val="dk1"/>
              </a:buClr>
              <a:buSzPct val="100000"/>
            </a:pPr>
            <a:r>
              <a:rPr lang="el-GR" sz="2000" b="1" dirty="0">
                <a:solidFill>
                  <a:schemeClr val="dk1"/>
                </a:solidFill>
                <a:latin typeface="Arial" panose="020B0604020202020204" pitchFamily="34" charset="0"/>
                <a:ea typeface="Calibri"/>
                <a:cs typeface="Arial" panose="020B0604020202020204" pitchFamily="34" charset="0"/>
                <a:sym typeface="Calibri"/>
              </a:rPr>
              <a:t>      </a:t>
            </a:r>
            <a:r>
              <a:rPr lang="el-GR" b="1" i="1" u="sng" dirty="0">
                <a:solidFill>
                  <a:schemeClr val="dk1"/>
                </a:solidFill>
                <a:latin typeface="Arial" panose="020B0604020202020204" pitchFamily="34" charset="0"/>
                <a:ea typeface="Calibri"/>
                <a:cs typeface="Arial" panose="020B0604020202020204" pitchFamily="34" charset="0"/>
                <a:sym typeface="Calibri"/>
              </a:rPr>
              <a:t>Απαραίτητα για την πληρωμή</a:t>
            </a:r>
          </a:p>
          <a:p>
            <a:pPr marL="457200" lvl="0" indent="-381000" algn="just">
              <a:spcBef>
                <a:spcPts val="0"/>
              </a:spcBef>
              <a:buClr>
                <a:schemeClr val="dk1"/>
              </a:buClr>
              <a:buSzPct val="100000"/>
              <a:buFont typeface="Calibri"/>
              <a:buChar char="✓"/>
            </a:pPr>
            <a:r>
              <a:rPr lang="el-GR" sz="2000" b="1" dirty="0">
                <a:solidFill>
                  <a:schemeClr val="dk1"/>
                </a:solidFill>
                <a:latin typeface="Arial" panose="020B0604020202020204" pitchFamily="34" charset="0"/>
                <a:ea typeface="Calibri"/>
                <a:cs typeface="Arial" panose="020B0604020202020204" pitchFamily="34" charset="0"/>
                <a:sym typeface="Calibri"/>
              </a:rPr>
              <a:t>ΦΟΡΟΛΟΓΙΚΗ και ΑΣΦΑΛΙΣΤΙΚΗ ΕΝΗΜΕΡΟΤΗΤΑ </a:t>
            </a:r>
            <a:r>
              <a:rPr lang="el-GR" sz="2000" dirty="0">
                <a:solidFill>
                  <a:schemeClr val="dk1"/>
                </a:solidFill>
                <a:latin typeface="Arial" panose="020B0604020202020204" pitchFamily="34" charset="0"/>
                <a:ea typeface="Calibri"/>
                <a:cs typeface="Arial" panose="020B0604020202020204" pitchFamily="34" charset="0"/>
                <a:sym typeface="Calibri"/>
              </a:rPr>
              <a:t>σε ισχύ κατά την περίοδο πληρωμής.</a:t>
            </a:r>
          </a:p>
          <a:p>
            <a:pPr marL="0" lvl="0" indent="0" algn="just">
              <a:spcBef>
                <a:spcPts val="0"/>
              </a:spcBef>
              <a:buClr>
                <a:schemeClr val="dk1"/>
              </a:buClr>
              <a:buSzPct val="25000"/>
              <a:buNone/>
            </a:pPr>
            <a:endParaRPr lang="el-GR" b="1"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1165073" y="266513"/>
            <a:ext cx="10188726" cy="7464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Πληρωμές </a:t>
            </a:r>
          </a:p>
        </p:txBody>
      </p:sp>
    </p:spTree>
    <p:extLst>
      <p:ext uri="{BB962C8B-B14F-4D97-AF65-F5344CB8AC3E}">
        <p14:creationId xmlns:p14="http://schemas.microsoft.com/office/powerpoint/2010/main" val="187621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259080" y="1898764"/>
            <a:ext cx="11673840" cy="3579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400" dirty="0">
                <a:latin typeface="Arial" panose="020B0604020202020204" pitchFamily="34" charset="0"/>
                <a:cs typeface="Arial" panose="020B0604020202020204" pitchFamily="34" charset="0"/>
              </a:rPr>
              <a:t>Συμπληρώνεται από τον Διαχειριστή Επιχορήγησης για λογαριασμό του Φορέα Υλοποίησης, έπειτα από την έγκριση της τελευταίας ενδιάμεσης οικονομικής αναφοράς.</a:t>
            </a:r>
          </a:p>
          <a:p>
            <a:pPr algn="just"/>
            <a:r>
              <a:rPr lang="el-GR" sz="2400" dirty="0">
                <a:latin typeface="Arial" panose="020B0604020202020204" pitchFamily="34" charset="0"/>
                <a:cs typeface="Arial" panose="020B0604020202020204" pitchFamily="34" charset="0"/>
              </a:rPr>
              <a:t>Στην καρτέλα «Συνολικές Δαπάνες εκτός </a:t>
            </a:r>
            <a:r>
              <a:rPr lang="en-US" sz="2400" dirty="0">
                <a:latin typeface="Arial" panose="020B0604020202020204" pitchFamily="34" charset="0"/>
                <a:cs typeface="Arial" panose="020B0604020202020204" pitchFamily="34" charset="0"/>
              </a:rPr>
              <a:t>CBC</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καταχωρούνται όλες οι δαπάνες εκτός </a:t>
            </a:r>
            <a:r>
              <a:rPr lang="en-US" sz="2400" dirty="0">
                <a:latin typeface="Arial" panose="020B0604020202020204" pitchFamily="34" charset="0"/>
                <a:cs typeface="Arial" panose="020B0604020202020204" pitchFamily="34" charset="0"/>
              </a:rPr>
              <a:t>CBC </a:t>
            </a:r>
            <a:r>
              <a:rPr lang="el-GR" sz="2400" dirty="0">
                <a:latin typeface="Arial" panose="020B0604020202020204" pitchFamily="34" charset="0"/>
                <a:cs typeface="Arial" panose="020B0604020202020204" pitchFamily="34" charset="0"/>
              </a:rPr>
              <a:t>των παρελθουσών υποβληθέντων, εγκεκριμένων ενδιάμεσων οικονομικών αναφορών.</a:t>
            </a:r>
          </a:p>
          <a:p>
            <a:pPr algn="just"/>
            <a:r>
              <a:rPr lang="el-GR" sz="2400" dirty="0">
                <a:latin typeface="Arial" panose="020B0604020202020204" pitchFamily="34" charset="0"/>
                <a:cs typeface="Arial" panose="020B0604020202020204" pitchFamily="34" charset="0"/>
              </a:rPr>
              <a:t>Αντίστοιχα, στην καρτέλα «Συνολικές Δαπάνες μόνο </a:t>
            </a:r>
            <a:r>
              <a:rPr lang="en-US" sz="2400" dirty="0">
                <a:latin typeface="Arial" panose="020B0604020202020204" pitchFamily="34" charset="0"/>
                <a:cs typeface="Arial" panose="020B0604020202020204" pitchFamily="34" charset="0"/>
              </a:rPr>
              <a:t>CBC</a:t>
            </a:r>
            <a:r>
              <a:rPr lang="el-GR" sz="2400" dirty="0">
                <a:latin typeface="Arial" panose="020B0604020202020204" pitchFamily="34" charset="0"/>
                <a:cs typeface="Arial" panose="020B0604020202020204" pitchFamily="34" charset="0"/>
              </a:rPr>
              <a:t>», καταχωρούνται όλες οι δαπάνες </a:t>
            </a:r>
            <a:r>
              <a:rPr lang="en-US" sz="2400" dirty="0">
                <a:latin typeface="Arial" panose="020B0604020202020204" pitchFamily="34" charset="0"/>
                <a:cs typeface="Arial" panose="020B0604020202020204" pitchFamily="34" charset="0"/>
              </a:rPr>
              <a:t>CBC </a:t>
            </a:r>
            <a:r>
              <a:rPr lang="el-GR" sz="2400" dirty="0">
                <a:latin typeface="Arial" panose="020B0604020202020204" pitchFamily="34" charset="0"/>
                <a:cs typeface="Arial" panose="020B0604020202020204" pitchFamily="34" charset="0"/>
              </a:rPr>
              <a:t>των παρελθουσών υποβληθέντων, εγκεκριμένων ενδιάμεσων οικονομικών αναφορών.</a:t>
            </a: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423948" y="266513"/>
            <a:ext cx="11508971" cy="140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Τελική Οικονομική Έκθεση </a:t>
            </a:r>
            <a:r>
              <a:rPr lang="en-US" dirty="0">
                <a:solidFill>
                  <a:srgbClr val="FF0000"/>
                </a:solidFill>
                <a:latin typeface="Arial" panose="020B0604020202020204" pitchFamily="34" charset="0"/>
                <a:cs typeface="Arial" panose="020B0604020202020204" pitchFamily="34" charset="0"/>
              </a:rPr>
              <a:t>(Final Financial Report) </a:t>
            </a:r>
            <a:r>
              <a:rPr lang="el-GR" dirty="0">
                <a:solidFill>
                  <a:srgbClr val="FF0000"/>
                </a:solidFill>
                <a:latin typeface="Arial" panose="020B0604020202020204" pitchFamily="34" charset="0"/>
                <a:cs typeface="Arial" panose="020B0604020202020204" pitchFamily="34" charset="0"/>
              </a:rPr>
              <a:t>Μεσαίων – Μεγάλων Έργων</a:t>
            </a:r>
            <a:r>
              <a:rPr lang="en-US" dirty="0">
                <a:solidFill>
                  <a:srgbClr val="FF0000"/>
                </a:solidFill>
                <a:latin typeface="Arial" panose="020B0604020202020204" pitchFamily="34" charset="0"/>
                <a:cs typeface="Arial" panose="020B0604020202020204" pitchFamily="34" charset="0"/>
              </a:rPr>
              <a:t> [1/3]</a:t>
            </a:r>
            <a:endParaRPr lang="el-G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960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259080" y="1898764"/>
            <a:ext cx="11673840" cy="9525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800" dirty="0">
                <a:latin typeface="Arial" panose="020B0604020202020204" pitchFamily="34" charset="0"/>
                <a:cs typeface="Arial" panose="020B0604020202020204" pitchFamily="34" charset="0"/>
              </a:rPr>
              <a:t>Το αρχείο </a:t>
            </a:r>
            <a:r>
              <a:rPr lang="en-US" sz="1800" dirty="0">
                <a:latin typeface="Arial" panose="020B0604020202020204" pitchFamily="34" charset="0"/>
                <a:cs typeface="Arial" panose="020B0604020202020204" pitchFamily="34" charset="0"/>
              </a:rPr>
              <a:t>excel, </a:t>
            </a:r>
            <a:r>
              <a:rPr lang="el-GR" sz="1800" dirty="0">
                <a:latin typeface="Arial" panose="020B0604020202020204" pitchFamily="34" charset="0"/>
                <a:cs typeface="Arial" panose="020B0604020202020204" pitchFamily="34" charset="0"/>
              </a:rPr>
              <a:t>υπολογίζει το τελικό ποσό προς απόδοση ή προς επιστροφή, τα</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ποσοστά απορρόφησης των ποσών εκτός </a:t>
            </a:r>
            <a:r>
              <a:rPr lang="en-US" sz="1800" dirty="0">
                <a:latin typeface="Arial" panose="020B0604020202020204" pitchFamily="34" charset="0"/>
                <a:cs typeface="Arial" panose="020B0604020202020204" pitchFamily="34" charset="0"/>
              </a:rPr>
              <a:t>CBC </a:t>
            </a:r>
            <a:r>
              <a:rPr lang="el-GR" sz="1800" dirty="0">
                <a:latin typeface="Arial" panose="020B0604020202020204" pitchFamily="34" charset="0"/>
                <a:cs typeface="Arial" panose="020B0604020202020204" pitchFamily="34" charset="0"/>
              </a:rPr>
              <a:t>και </a:t>
            </a:r>
            <a:r>
              <a:rPr lang="en-US" sz="1800" dirty="0">
                <a:latin typeface="Arial" panose="020B0604020202020204" pitchFamily="34" charset="0"/>
                <a:cs typeface="Arial" panose="020B0604020202020204" pitchFamily="34" charset="0"/>
              </a:rPr>
              <a:t>CBC (</a:t>
            </a:r>
            <a:r>
              <a:rPr lang="el-GR" sz="1800" dirty="0">
                <a:latin typeface="Arial" panose="020B0604020202020204" pitchFamily="34" charset="0"/>
                <a:cs typeface="Arial" panose="020B0604020202020204" pitchFamily="34" charset="0"/>
              </a:rPr>
              <a:t>βάσει του εκάστοτε </a:t>
            </a:r>
            <a:r>
              <a:rPr lang="en-US" sz="1800" dirty="0">
                <a:latin typeface="Arial" panose="020B0604020202020204" pitchFamily="34" charset="0"/>
                <a:cs typeface="Arial" panose="020B0604020202020204" pitchFamily="34" charset="0"/>
              </a:rPr>
              <a:t>budget), </a:t>
            </a:r>
            <a:r>
              <a:rPr lang="el-GR" sz="1800" dirty="0">
                <a:latin typeface="Arial" panose="020B0604020202020204" pitchFamily="34" charset="0"/>
                <a:cs typeface="Arial" panose="020B0604020202020204" pitchFamily="34" charset="0"/>
              </a:rPr>
              <a:t>καθώς και τα ποσά εκτός </a:t>
            </a:r>
            <a:r>
              <a:rPr lang="en-US" sz="1800" dirty="0">
                <a:latin typeface="Arial" panose="020B0604020202020204" pitchFamily="34" charset="0"/>
                <a:cs typeface="Arial" panose="020B0604020202020204" pitchFamily="34" charset="0"/>
              </a:rPr>
              <a:t>CBC </a:t>
            </a:r>
            <a:r>
              <a:rPr lang="el-GR" sz="1800" dirty="0">
                <a:latin typeface="Arial" panose="020B0604020202020204" pitchFamily="34" charset="0"/>
                <a:cs typeface="Arial" panose="020B0604020202020204" pitchFamily="34" charset="0"/>
              </a:rPr>
              <a:t>και </a:t>
            </a:r>
            <a:r>
              <a:rPr lang="en-US" sz="1800" dirty="0">
                <a:latin typeface="Arial" panose="020B0604020202020204" pitchFamily="34" charset="0"/>
                <a:cs typeface="Arial" panose="020B0604020202020204" pitchFamily="34" charset="0"/>
              </a:rPr>
              <a:t>CBC </a:t>
            </a:r>
            <a:r>
              <a:rPr lang="el-GR" sz="1800" dirty="0">
                <a:latin typeface="Arial" panose="020B0604020202020204" pitchFamily="34" charset="0"/>
                <a:cs typeface="Arial" panose="020B0604020202020204" pitchFamily="34" charset="0"/>
              </a:rPr>
              <a:t>που δεν </a:t>
            </a:r>
            <a:r>
              <a:rPr lang="el-GR" sz="1800" dirty="0" err="1">
                <a:latin typeface="Arial" panose="020B0604020202020204" pitchFamily="34" charset="0"/>
                <a:cs typeface="Arial" panose="020B0604020202020204" pitchFamily="34" charset="0"/>
              </a:rPr>
              <a:t>απορροφήθηκαν</a:t>
            </a:r>
            <a:r>
              <a:rPr lang="el-GR" sz="1800" dirty="0">
                <a:latin typeface="Arial" panose="020B0604020202020204" pitchFamily="34" charset="0"/>
                <a:cs typeface="Arial" panose="020B0604020202020204" pitchFamily="34" charset="0"/>
              </a:rPr>
              <a:t>.</a:t>
            </a: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423948" y="266513"/>
            <a:ext cx="11508971" cy="140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Τελική Οικονομική Έκθεση </a:t>
            </a:r>
            <a:r>
              <a:rPr lang="en-US" dirty="0">
                <a:solidFill>
                  <a:srgbClr val="FF0000"/>
                </a:solidFill>
                <a:latin typeface="Arial" panose="020B0604020202020204" pitchFamily="34" charset="0"/>
                <a:cs typeface="Arial" panose="020B0604020202020204" pitchFamily="34" charset="0"/>
              </a:rPr>
              <a:t>(Final Financial Report) </a:t>
            </a:r>
            <a:r>
              <a:rPr lang="el-GR" dirty="0">
                <a:solidFill>
                  <a:srgbClr val="FF0000"/>
                </a:solidFill>
                <a:latin typeface="Arial" panose="020B0604020202020204" pitchFamily="34" charset="0"/>
                <a:cs typeface="Arial" panose="020B0604020202020204" pitchFamily="34" charset="0"/>
              </a:rPr>
              <a:t>Μεσαίων – Μεγάλων Έργων</a:t>
            </a:r>
            <a:r>
              <a:rPr lang="en-US" dirty="0">
                <a:solidFill>
                  <a:srgbClr val="FF0000"/>
                </a:solidFill>
                <a:latin typeface="Arial" panose="020B0604020202020204" pitchFamily="34" charset="0"/>
                <a:cs typeface="Arial" panose="020B0604020202020204" pitchFamily="34" charset="0"/>
              </a:rPr>
              <a:t> [2/3]</a:t>
            </a:r>
            <a:endParaRPr lang="el-GR"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977093-8FDB-46BD-A110-88D371ED22F0}"/>
              </a:ext>
            </a:extLst>
          </p:cNvPr>
          <p:cNvPicPr>
            <a:picLocks noChangeAspect="1"/>
          </p:cNvPicPr>
          <p:nvPr/>
        </p:nvPicPr>
        <p:blipFill>
          <a:blip r:embed="rId3"/>
          <a:stretch>
            <a:fillRect/>
          </a:stretch>
        </p:blipFill>
        <p:spPr>
          <a:xfrm>
            <a:off x="523700" y="2851265"/>
            <a:ext cx="4734141" cy="2693324"/>
          </a:xfrm>
          <a:prstGeom prst="rect">
            <a:avLst/>
          </a:prstGeom>
        </p:spPr>
      </p:pic>
      <p:pic>
        <p:nvPicPr>
          <p:cNvPr id="8" name="Picture 7">
            <a:extLst>
              <a:ext uri="{FF2B5EF4-FFF2-40B4-BE49-F238E27FC236}">
                <a16:creationId xmlns:a16="http://schemas.microsoft.com/office/drawing/2014/main" id="{32DE3F57-4541-4167-B038-2FEB69909B7B}"/>
              </a:ext>
            </a:extLst>
          </p:cNvPr>
          <p:cNvPicPr>
            <a:picLocks noChangeAspect="1"/>
          </p:cNvPicPr>
          <p:nvPr/>
        </p:nvPicPr>
        <p:blipFill>
          <a:blip r:embed="rId4"/>
          <a:stretch>
            <a:fillRect/>
          </a:stretch>
        </p:blipFill>
        <p:spPr>
          <a:xfrm>
            <a:off x="5522461" y="2851265"/>
            <a:ext cx="5261739" cy="2693324"/>
          </a:xfrm>
          <a:prstGeom prst="rect">
            <a:avLst/>
          </a:prstGeom>
        </p:spPr>
      </p:pic>
    </p:spTree>
    <p:extLst>
      <p:ext uri="{BB962C8B-B14F-4D97-AF65-F5344CB8AC3E}">
        <p14:creationId xmlns:p14="http://schemas.microsoft.com/office/powerpoint/2010/main" val="111168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4" name="Content Placeholder 2"/>
          <p:cNvSpPr txBox="1">
            <a:spLocks/>
          </p:cNvSpPr>
          <p:nvPr/>
        </p:nvSpPr>
        <p:spPr>
          <a:xfrm>
            <a:off x="259080" y="1898764"/>
            <a:ext cx="11673840" cy="3579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2400" dirty="0">
                <a:latin typeface="Arial" panose="020B0604020202020204" pitchFamily="34" charset="0"/>
                <a:cs typeface="Arial" panose="020B0604020202020204" pitchFamily="34" charset="0"/>
              </a:rPr>
              <a:t>Αφού αποσταλλεί στον Φορέα μέσω του </a:t>
            </a:r>
            <a:r>
              <a:rPr lang="en-US" sz="2400" dirty="0" err="1">
                <a:latin typeface="Arial" panose="020B0604020202020204" pitchFamily="34" charset="0"/>
                <a:cs typeface="Arial" panose="020B0604020202020204" pitchFamily="34" charset="0"/>
              </a:rPr>
              <a:t>jira</a:t>
            </a:r>
            <a:r>
              <a:rPr lang="el-GR" sz="2400" dirty="0">
                <a:latin typeface="Arial" panose="020B0604020202020204" pitchFamily="34" charset="0"/>
                <a:cs typeface="Arial" panose="020B0604020202020204" pitchFamily="34" charset="0"/>
              </a:rPr>
              <a:t> και εφόσον ο Φορέας την αποδέχεται, την υποβάλλει σφραγισμένη και υπογεγραμμένη στην πλατφόρμα </a:t>
            </a:r>
            <a:r>
              <a:rPr lang="en-US" sz="2400" dirty="0" err="1">
                <a:latin typeface="Arial" panose="020B0604020202020204" pitchFamily="34" charset="0"/>
                <a:cs typeface="Arial" panose="020B0604020202020204" pitchFamily="34" charset="0"/>
              </a:rPr>
              <a:t>jira</a:t>
            </a:r>
            <a:r>
              <a:rPr lang="el-GR" sz="2400" dirty="0">
                <a:latin typeface="Arial" panose="020B0604020202020204" pitchFamily="34" charset="0"/>
                <a:cs typeface="Arial" panose="020B0604020202020204" pitchFamily="34" charset="0"/>
              </a:rPr>
              <a:t> σε </a:t>
            </a:r>
            <a:r>
              <a:rPr lang="en-US" sz="2400" dirty="0">
                <a:latin typeface="Arial" panose="020B0604020202020204" pitchFamily="34" charset="0"/>
                <a:cs typeface="Arial" panose="020B0604020202020204" pitchFamily="34" charset="0"/>
              </a:rPr>
              <a:t>PDF </a:t>
            </a:r>
            <a:r>
              <a:rPr lang="el-GR" sz="2400" dirty="0">
                <a:latin typeface="Arial" panose="020B0604020202020204" pitchFamily="34" charset="0"/>
                <a:cs typeface="Arial" panose="020B0604020202020204" pitchFamily="34" charset="0"/>
              </a:rPr>
              <a:t>και την αποστέλλει ταχυδρομικά στα γραφεία του Ιδρύματος. Στη συνέχεια, η έκθεση υπογράφεται από τον/την Διαχειριστή/-</a:t>
            </a:r>
            <a:r>
              <a:rPr lang="el-GR" sz="2400" dirty="0" err="1">
                <a:latin typeface="Arial" panose="020B0604020202020204" pitchFamily="34" charset="0"/>
                <a:cs typeface="Arial" panose="020B0604020202020204" pitchFamily="34" charset="0"/>
              </a:rPr>
              <a:t>ρια</a:t>
            </a:r>
            <a:r>
              <a:rPr lang="el-GR" sz="2400" dirty="0">
                <a:latin typeface="Arial" panose="020B0604020202020204" pitchFamily="34" charset="0"/>
                <a:cs typeface="Arial" panose="020B0604020202020204" pitchFamily="34" charset="0"/>
              </a:rPr>
              <a:t> προγράμματος, τον/την Οικονομικό/-ή Διαχειριστή/-</a:t>
            </a:r>
            <a:r>
              <a:rPr lang="el-GR" sz="2400" dirty="0" err="1">
                <a:latin typeface="Arial" panose="020B0604020202020204" pitchFamily="34" charset="0"/>
                <a:cs typeface="Arial" panose="020B0604020202020204" pitchFamily="34" charset="0"/>
              </a:rPr>
              <a:t>ρια</a:t>
            </a:r>
            <a:r>
              <a:rPr lang="el-GR" sz="2400" dirty="0">
                <a:latin typeface="Arial" panose="020B0604020202020204" pitchFamily="34" charset="0"/>
                <a:cs typeface="Arial" panose="020B0604020202020204" pitchFamily="34" charset="0"/>
              </a:rPr>
              <a:t> καθώς και τον/την Διευθυντή/-</a:t>
            </a:r>
            <a:r>
              <a:rPr lang="el-GR" sz="2400" dirty="0" err="1">
                <a:latin typeface="Arial" panose="020B0604020202020204" pitchFamily="34" charset="0"/>
                <a:cs typeface="Arial" panose="020B0604020202020204" pitchFamily="34" charset="0"/>
              </a:rPr>
              <a:t>ρια</a:t>
            </a:r>
            <a:r>
              <a:rPr lang="el-GR" sz="2400" dirty="0">
                <a:latin typeface="Arial" panose="020B0604020202020204" pitchFamily="34" charset="0"/>
                <a:cs typeface="Arial" panose="020B0604020202020204" pitchFamily="34" charset="0"/>
              </a:rPr>
              <a:t> Προγράμματος και αποστέλλεται ηλεκτρονικά ολοκληρωμένη στον Φορέα υλοποίησης μέσω του </a:t>
            </a:r>
            <a:r>
              <a:rPr lang="en-US" sz="2400" dirty="0" err="1">
                <a:latin typeface="Arial" panose="020B0604020202020204" pitchFamily="34" charset="0"/>
                <a:cs typeface="Arial" panose="020B0604020202020204" pitchFamily="34" charset="0"/>
              </a:rPr>
              <a:t>jira</a:t>
            </a:r>
            <a:r>
              <a:rPr lang="en-US" sz="2400" dirty="0">
                <a:latin typeface="Arial" panose="020B0604020202020204" pitchFamily="34" charset="0"/>
                <a:cs typeface="Arial" panose="020B0604020202020204" pitchFamily="34" charset="0"/>
              </a:rPr>
              <a:t>.</a:t>
            </a:r>
            <a:endParaRPr lang="el-GR" sz="2400" dirty="0">
              <a:latin typeface="Arial" panose="020B0604020202020204" pitchFamily="34" charset="0"/>
              <a:cs typeface="Arial" panose="020B0604020202020204" pitchFamily="34" charset="0"/>
            </a:endParaRPr>
          </a:p>
          <a:p>
            <a:pPr algn="just"/>
            <a:endParaRPr lang="el-GR" sz="2400" dirty="0">
              <a:latin typeface="Arial" panose="020B0604020202020204" pitchFamily="34" charset="0"/>
              <a:cs typeface="Arial" panose="020B0604020202020204" pitchFamily="34" charset="0"/>
            </a:endParaRPr>
          </a:p>
          <a:p>
            <a:pPr algn="just"/>
            <a:r>
              <a:rPr lang="el-GR" sz="1800" b="1" u="sng" dirty="0">
                <a:latin typeface="Arial" panose="020B0604020202020204" pitchFamily="34" charset="0"/>
                <a:cs typeface="Arial" panose="020B0604020202020204" pitchFamily="34" charset="0"/>
              </a:rPr>
              <a:t>Σημείωση:</a:t>
            </a:r>
            <a:r>
              <a:rPr lang="el-GR" sz="1800" b="1"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Στα </a:t>
            </a:r>
            <a:r>
              <a:rPr lang="el-GR" sz="1800" b="1" dirty="0">
                <a:latin typeface="Arial" panose="020B0604020202020204" pitchFamily="34" charset="0"/>
                <a:cs typeface="Arial" panose="020B0604020202020204" pitchFamily="34" charset="0"/>
              </a:rPr>
              <a:t>μικρά έργα </a:t>
            </a:r>
            <a:r>
              <a:rPr lang="el-GR" sz="1800" dirty="0">
                <a:latin typeface="Arial" panose="020B0604020202020204" pitchFamily="34" charset="0"/>
                <a:cs typeface="Arial" panose="020B0604020202020204" pitchFamily="34" charset="0"/>
              </a:rPr>
              <a:t>υποβάλλεται μόνο μία τελική οικονομική αναφορά έπειτα από το πέρας της περιόδου υλοποίησης του έργου. Την έκθεση προετοιμάζει και υποβάλλει ο εκάστοτε φορέας υλοποίησης.</a:t>
            </a:r>
          </a:p>
          <a:p>
            <a:pPr algn="just"/>
            <a:endParaRPr lang="el-GR" sz="2400" b="1" u="sng"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a:p>
            <a:pPr algn="just"/>
            <a:endParaRPr lang="el-G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40CB38D-1D5C-405E-AC3C-15405D449A3B}"/>
              </a:ext>
            </a:extLst>
          </p:cNvPr>
          <p:cNvSpPr txBox="1">
            <a:spLocks/>
          </p:cNvSpPr>
          <p:nvPr/>
        </p:nvSpPr>
        <p:spPr>
          <a:xfrm>
            <a:off x="423948" y="266513"/>
            <a:ext cx="11508971" cy="1404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Τελική Οικονομική Έκθεση </a:t>
            </a:r>
            <a:r>
              <a:rPr lang="en-US" dirty="0">
                <a:solidFill>
                  <a:srgbClr val="FF0000"/>
                </a:solidFill>
                <a:latin typeface="Arial" panose="020B0604020202020204" pitchFamily="34" charset="0"/>
                <a:cs typeface="Arial" panose="020B0604020202020204" pitchFamily="34" charset="0"/>
              </a:rPr>
              <a:t>(Final Financial Report) </a:t>
            </a:r>
            <a:r>
              <a:rPr lang="el-GR" dirty="0">
                <a:solidFill>
                  <a:srgbClr val="FF0000"/>
                </a:solidFill>
                <a:latin typeface="Arial" panose="020B0604020202020204" pitchFamily="34" charset="0"/>
                <a:cs typeface="Arial" panose="020B0604020202020204" pitchFamily="34" charset="0"/>
              </a:rPr>
              <a:t>Μεσαίων – Μεγάλων Έργων</a:t>
            </a:r>
            <a:r>
              <a:rPr lang="en-US" dirty="0">
                <a:solidFill>
                  <a:srgbClr val="FF0000"/>
                </a:solidFill>
                <a:latin typeface="Arial" panose="020B0604020202020204" pitchFamily="34" charset="0"/>
                <a:cs typeface="Arial" panose="020B0604020202020204" pitchFamily="34" charset="0"/>
              </a:rPr>
              <a:t> [3/3]</a:t>
            </a:r>
            <a:endParaRPr lang="el-G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30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(3/</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28918" y="1402256"/>
            <a:ext cx="11107270" cy="403035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latin typeface="Arial" panose="020B0604020202020204" pitchFamily="34" charset="0"/>
                <a:cs typeface="Arial" panose="020B0604020202020204" pitchFamily="34" charset="0"/>
              </a:rPr>
              <a:t>Γενικοί Κανόνες Επιλεξιμότητας</a:t>
            </a:r>
          </a:p>
          <a:p>
            <a:pPr marL="0" indent="0">
              <a:buNone/>
            </a:pPr>
            <a:r>
              <a:rPr lang="el-GR" sz="1600" dirty="0">
                <a:latin typeface="Arial" panose="020B0604020202020204" pitchFamily="34" charset="0"/>
                <a:cs typeface="Arial" panose="020B0604020202020204" pitchFamily="34" charset="0"/>
              </a:rPr>
              <a:t>Οι επιλέξιμες δαπάνες των έργων είναι αυτές που έχουν πράγματι καταβληθεί από τον φορέα υλοποίησης έργου ή τον εταίρο υλοποίησης έργου και πληρούν τα ακόλουθα κριτήρια: </a:t>
            </a:r>
          </a:p>
          <a:p>
            <a:r>
              <a:rPr lang="el-GR" sz="1600" dirty="0">
                <a:latin typeface="Arial" panose="020B0604020202020204" pitchFamily="34" charset="0"/>
                <a:cs typeface="Arial" panose="020B0604020202020204" pitchFamily="34" charset="0"/>
              </a:rPr>
              <a:t>πραγματοποιούνται μεταξύ της πρώτης και της τελευταίας ημερομηνίας επιλεξιμότητας ενός έργου (σύμβαση), </a:t>
            </a:r>
          </a:p>
          <a:p>
            <a:r>
              <a:rPr lang="el-GR" sz="1600" dirty="0">
                <a:latin typeface="Arial" panose="020B0604020202020204" pitchFamily="34" charset="0"/>
                <a:cs typeface="Arial" panose="020B0604020202020204" pitchFamily="34" charset="0"/>
              </a:rPr>
              <a:t>συνδέονται με το αντικείμενο της σύμβασης έργου και περιλαμβάνονται στον προϋπολογισμό του έργου, </a:t>
            </a:r>
          </a:p>
          <a:p>
            <a:r>
              <a:rPr lang="el-GR" sz="1600" dirty="0">
                <a:latin typeface="Arial" panose="020B0604020202020204" pitchFamily="34" charset="0"/>
                <a:cs typeface="Arial" panose="020B0604020202020204" pitchFamily="34" charset="0"/>
              </a:rPr>
              <a:t>είναι αναλογικές και αναγκαίες για την υλοποίηση του έργου, </a:t>
            </a:r>
          </a:p>
          <a:p>
            <a:r>
              <a:rPr lang="el-GR" sz="1600" dirty="0">
                <a:latin typeface="Arial" panose="020B0604020202020204" pitchFamily="34" charset="0"/>
                <a:cs typeface="Arial" panose="020B0604020202020204" pitchFamily="34" charset="0"/>
              </a:rPr>
              <a:t>πραγματοποιούνται με  αποκλειστικό  σκοπό  την  επίτευξη των στόχων του έργου και του προσδοκώμενου αποτελέσματός του, κατά τρόπο σύμφωνο με τις αρχές της οικονομίας, της αποδοτικότητας και της αποτελεσματικότητας, </a:t>
            </a:r>
          </a:p>
          <a:p>
            <a:r>
              <a:rPr lang="el-GR" sz="1600" dirty="0">
                <a:latin typeface="Arial" panose="020B0604020202020204" pitchFamily="34" charset="0"/>
                <a:cs typeface="Arial" panose="020B0604020202020204" pitchFamily="34" charset="0"/>
              </a:rPr>
              <a:t>είναι αναγνωρίσιμες και επαληθεύσιμες, ιδίως με την καταχώρηση τους στα λογιστικά βιβλία του φορέα υλοποίησης έργου και/ή του εταίρου του και καθορίζονται σύμφωνα με τα ισχύοντα λογιστικά πρότυπα και τις γενικώς αποδεκτές λογιστικές αρχές, </a:t>
            </a:r>
          </a:p>
          <a:p>
            <a:r>
              <a:rPr lang="el-GR" sz="1600" dirty="0">
                <a:latin typeface="Arial" panose="020B0604020202020204" pitchFamily="34" charset="0"/>
                <a:cs typeface="Arial" panose="020B0604020202020204" pitchFamily="34" charset="0"/>
              </a:rPr>
              <a:t>συμμορφώνονται με τις απαιτήσεις της ισχύουσας φορολογικής και κοινωνικής νομοθεσίας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a:t>
            </a:r>
          </a:p>
          <a:p>
            <a:r>
              <a:rPr lang="el-GR" sz="1600" dirty="0">
                <a:latin typeface="Arial" panose="020B0604020202020204" pitchFamily="34" charset="0"/>
                <a:cs typeface="Arial" panose="020B0604020202020204" pitchFamily="34" charset="0"/>
              </a:rPr>
              <a:t>αποδεικνύονται από αποδεικτικά έγγραφα. </a:t>
            </a:r>
          </a:p>
        </p:txBody>
      </p:sp>
    </p:spTree>
    <p:extLst>
      <p:ext uri="{BB962C8B-B14F-4D97-AF65-F5344CB8AC3E}">
        <p14:creationId xmlns:p14="http://schemas.microsoft.com/office/powerpoint/2010/main" val="2030638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pic>
        <p:nvPicPr>
          <p:cNvPr id="3" name="Picture 2">
            <a:extLst>
              <a:ext uri="{FF2B5EF4-FFF2-40B4-BE49-F238E27FC236}">
                <a16:creationId xmlns:a16="http://schemas.microsoft.com/office/drawing/2014/main" id="{1F4AF6C1-85CC-43CD-BD7B-E608E759B97C}"/>
              </a:ext>
            </a:extLst>
          </p:cNvPr>
          <p:cNvPicPr>
            <a:picLocks noChangeAspect="1"/>
          </p:cNvPicPr>
          <p:nvPr/>
        </p:nvPicPr>
        <p:blipFill rotWithShape="1">
          <a:blip r:embed="rId3"/>
          <a:srcRect t="3901" r="1164" b="2178"/>
          <a:stretch/>
        </p:blipFill>
        <p:spPr>
          <a:xfrm>
            <a:off x="956261" y="1509623"/>
            <a:ext cx="3417331" cy="3381554"/>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5055379" y="2670668"/>
            <a:ext cx="6740380" cy="529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i="1" dirty="0">
                <a:latin typeface="Arial" panose="020B0604020202020204" pitchFamily="34" charset="0"/>
                <a:cs typeface="Arial" panose="020B0604020202020204" pitchFamily="34" charset="0"/>
              </a:rPr>
              <a:t>Σας ευχαριστούμε για την προσοχή σας!</a:t>
            </a:r>
          </a:p>
          <a:p>
            <a:pPr marL="0" indent="0" algn="ctr">
              <a:buNone/>
            </a:pPr>
            <a:endParaRPr lang="el-GR" i="1" dirty="0">
              <a:latin typeface="Arial" panose="020B0604020202020204" pitchFamily="34" charset="0"/>
              <a:cs typeface="Arial" panose="020B0604020202020204" pitchFamily="34" charset="0"/>
            </a:endParaRPr>
          </a:p>
          <a:p>
            <a:pPr marL="0" indent="0" algn="ctr">
              <a:buNone/>
            </a:pPr>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35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a:t>
            </a:r>
            <a:r>
              <a:rPr lang="en-US" dirty="0">
                <a:solidFill>
                  <a:srgbClr val="FF0000"/>
                </a:solidFill>
                <a:latin typeface="Arial" panose="020B0604020202020204" pitchFamily="34" charset="0"/>
                <a:cs typeface="Arial" panose="020B0604020202020204" pitchFamily="34" charset="0"/>
              </a:rPr>
              <a:t>4</a:t>
            </a:r>
            <a:r>
              <a:rPr lang="el-GR" dirty="0">
                <a:solidFill>
                  <a:srgbClr val="FF0000"/>
                </a:solidFill>
                <a:latin typeface="Arial" panose="020B0604020202020204" pitchFamily="34" charset="0"/>
                <a:cs typeface="Arial" panose="020B0604020202020204" pitchFamily="34" charset="0"/>
              </a:rPr>
              <a:t>/</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 [1/2])</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28918" y="1402255"/>
            <a:ext cx="11107270" cy="41764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latin typeface="Arial" panose="020B0604020202020204" pitchFamily="34" charset="0"/>
                <a:cs typeface="Arial" panose="020B0604020202020204" pitchFamily="34" charset="0"/>
              </a:rPr>
              <a:t>Γενικοί Κανόνες Επιλεξιμότητας</a:t>
            </a:r>
          </a:p>
          <a:p>
            <a:r>
              <a:rPr lang="el-GR" sz="2400" dirty="0">
                <a:latin typeface="Arial" panose="020B0604020202020204" pitchFamily="34" charset="0"/>
                <a:cs typeface="Arial" panose="020B0604020202020204" pitchFamily="34" charset="0"/>
              </a:rPr>
              <a:t>Οι δαπάνες θεωρούνται ότι έχουν πραγματοποιηθεί όταν το κόστος έχει τιμολογηθεί, καταβληθεί και το αντικείμενο έχει παραδοθεί (σε περίπτωση εμπορευμάτων) ή εκτελεστεί (σε περίπτωση υπηρεσιών ή έργων). </a:t>
            </a:r>
            <a:br>
              <a:rPr lang="el-GR" sz="2400" dirty="0">
                <a:latin typeface="Arial" panose="020B0604020202020204" pitchFamily="34" charset="0"/>
                <a:cs typeface="Arial" panose="020B0604020202020204" pitchFamily="34" charset="0"/>
              </a:rPr>
            </a:br>
            <a:r>
              <a:rPr lang="el-GR" sz="2400" dirty="0">
                <a:latin typeface="Arial" panose="020B0604020202020204" pitchFamily="34" charset="0"/>
                <a:cs typeface="Arial" panose="020B0604020202020204" pitchFamily="34" charset="0"/>
              </a:rPr>
              <a:t>Κατ’ εξαίρεση, οι δαπάνες για τις οποίες εκδόθηκε τιμολόγιο τον τελευταίο μήνα επιλεξιμότητας θεωρούνται επίσης ότι έχουν πραγματοποιηθεί εντός της περιόδου επιλεξιμότητας, εάν η εξόφλησή τους πραγματοποιηθεί εντός 30 ημερών από την τελική ημερομηνία επιλεξιμότητας. Οι αποσβέσεις του εξοπλισμού θεωρούνται ότι έχουν πραγματοποιηθεί όταν έχουν καταχωρηθεί στα λογιστικά βιβλία του φορέα υλοποίησης έργου και/ή του εταίρου του έργου.</a:t>
            </a:r>
          </a:p>
        </p:txBody>
      </p:sp>
    </p:spTree>
    <p:extLst>
      <p:ext uri="{BB962C8B-B14F-4D97-AF65-F5344CB8AC3E}">
        <p14:creationId xmlns:p14="http://schemas.microsoft.com/office/powerpoint/2010/main" val="296000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(4/</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 [2/2])</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28918" y="1402255"/>
            <a:ext cx="11107270" cy="2878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latin typeface="Arial" panose="020B0604020202020204" pitchFamily="34" charset="0"/>
                <a:cs typeface="Arial" panose="020B0604020202020204" pitchFamily="34" charset="0"/>
              </a:rPr>
              <a:t>Γενικοί Κανόνες Επιλεξιμότητας</a:t>
            </a:r>
          </a:p>
          <a:p>
            <a:r>
              <a:rPr lang="el-GR" sz="2600" dirty="0">
                <a:latin typeface="Arial" panose="020B0604020202020204" pitchFamily="34" charset="0"/>
                <a:cs typeface="Arial" panose="020B0604020202020204" pitchFamily="34" charset="0"/>
              </a:rPr>
              <a:t>Οι διαδικασίες εσωτερικής λογιστικής και ελέγχου του φορέα υλοποίησης και/ή του εταίρου του έργου πρέπει να επιτρέπουν την άμεση συμφωνία των δαπανών και των εσόδων που δηλώνονται στο πλαίσιο του έργου με τις αντίστοιχες λογιστικές καταστάσεις και λοιπά δικαιολογητικά.</a:t>
            </a:r>
          </a:p>
        </p:txBody>
      </p:sp>
    </p:spTree>
    <p:extLst>
      <p:ext uri="{BB962C8B-B14F-4D97-AF65-F5344CB8AC3E}">
        <p14:creationId xmlns:p14="http://schemas.microsoft.com/office/powerpoint/2010/main" val="64160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(5/</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28918" y="1402256"/>
            <a:ext cx="11107270" cy="2766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latin typeface="Arial" panose="020B0604020202020204" pitchFamily="34" charset="0"/>
                <a:cs typeface="Arial" panose="020B0604020202020204" pitchFamily="34" charset="0"/>
              </a:rPr>
              <a:t>Περίοδος Επιλεξιμότητας Δαπανών - Χρόνος πραγματοποίησης δαπανών </a:t>
            </a:r>
          </a:p>
          <a:p>
            <a:r>
              <a:rPr lang="el-GR" dirty="0">
                <a:latin typeface="Arial" panose="020B0604020202020204" pitchFamily="34" charset="0"/>
                <a:cs typeface="Arial" panose="020B0604020202020204" pitchFamily="34" charset="0"/>
              </a:rPr>
              <a:t>Η περίοδος επιλεξιμότητας των δαπανών ταυτίζεται με την διάρκεια του έργου, η οποία καθορίζεται στη σύμβαση επιχορήγησης έργου. </a:t>
            </a:r>
          </a:p>
          <a:p>
            <a:r>
              <a:rPr lang="el-GR" dirty="0">
                <a:latin typeface="Arial" panose="020B0604020202020204" pitchFamily="34" charset="0"/>
                <a:cs typeface="Arial" panose="020B0604020202020204" pitchFamily="34" charset="0"/>
              </a:rPr>
              <a:t>Σε καμία περίπτωση η τελική ημερομηνία επιλεξιμότητας των δαπανών δεν θα είναι μεταγενέστερη της 30ης Απριλίου 2024. </a:t>
            </a:r>
          </a:p>
        </p:txBody>
      </p:sp>
    </p:spTree>
    <p:extLst>
      <p:ext uri="{BB962C8B-B14F-4D97-AF65-F5344CB8AC3E}">
        <p14:creationId xmlns:p14="http://schemas.microsoft.com/office/powerpoint/2010/main" val="47568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506"/>
            <a:ext cx="12192000" cy="6819392"/>
          </a:xfrm>
          <a:prstGeom prst="rect">
            <a:avLst/>
          </a:prstGeom>
        </p:spPr>
      </p:pic>
      <p:sp>
        <p:nvSpPr>
          <p:cNvPr id="3" name="Title 1"/>
          <p:cNvSpPr txBox="1">
            <a:spLocks/>
          </p:cNvSpPr>
          <p:nvPr/>
        </p:nvSpPr>
        <p:spPr>
          <a:xfrm>
            <a:off x="1477736" y="365126"/>
            <a:ext cx="9876063"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rgbClr val="FF0000"/>
                </a:solidFill>
                <a:latin typeface="Arial" panose="020B0604020202020204" pitchFamily="34" charset="0"/>
                <a:cs typeface="Arial" panose="020B0604020202020204" pitchFamily="34" charset="0"/>
              </a:rPr>
              <a:t>ΕΠΙΛΕΞΙΜΕΣ ΔΑΠΑΝΕΣ (6/</a:t>
            </a:r>
            <a:r>
              <a:rPr lang="en-US" dirty="0">
                <a:solidFill>
                  <a:srgbClr val="FF0000"/>
                </a:solidFill>
                <a:latin typeface="Arial" panose="020B0604020202020204" pitchFamily="34" charset="0"/>
                <a:cs typeface="Arial" panose="020B0604020202020204" pitchFamily="34" charset="0"/>
              </a:rPr>
              <a:t>6</a:t>
            </a:r>
            <a:r>
              <a:rPr lang="el-GR" dirty="0">
                <a:solidFill>
                  <a:srgbClr val="FF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1340" y="1188247"/>
            <a:ext cx="11510683" cy="44875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latin typeface="Arial" panose="020B0604020202020204" pitchFamily="34" charset="0"/>
                <a:cs typeface="Arial" panose="020B0604020202020204" pitchFamily="34" charset="0"/>
              </a:rPr>
              <a:t>Άμεσες Δαπάνες </a:t>
            </a:r>
          </a:p>
          <a:p>
            <a:pPr marL="0" indent="0">
              <a:buNone/>
            </a:pPr>
            <a:r>
              <a:rPr lang="el-GR" sz="1600" dirty="0">
                <a:latin typeface="Arial" panose="020B0604020202020204" pitchFamily="34" charset="0"/>
                <a:cs typeface="Arial" panose="020B0604020202020204" pitchFamily="34" charset="0"/>
              </a:rPr>
              <a:t>Οι ακόλουθες άμεσες δαπάνες είναι επιλέξιμες υπό την προϋπόθεση ότι πληρούν τα κριτήρια - Γενικούς Κανόνες Επιλεξιμότητας Δαπανών</a:t>
            </a:r>
          </a:p>
          <a:p>
            <a:pPr algn="just"/>
            <a:r>
              <a:rPr lang="el-GR" sz="1600" dirty="0">
                <a:latin typeface="Arial" panose="020B0604020202020204" pitchFamily="34" charset="0"/>
                <a:cs typeface="Arial" panose="020B0604020202020204" pitchFamily="34" charset="0"/>
              </a:rPr>
              <a:t>Το </a:t>
            </a:r>
            <a:r>
              <a:rPr lang="el-GR" sz="1600" b="1" dirty="0">
                <a:latin typeface="Arial" panose="020B0604020202020204" pitchFamily="34" charset="0"/>
                <a:cs typeface="Arial" panose="020B0604020202020204" pitchFamily="34" charset="0"/>
              </a:rPr>
              <a:t>κόστος του προσωπικού </a:t>
            </a:r>
            <a:r>
              <a:rPr lang="el-GR" sz="1600" dirty="0">
                <a:latin typeface="Arial" panose="020B0604020202020204" pitchFamily="34" charset="0"/>
                <a:cs typeface="Arial" panose="020B0604020202020204" pitchFamily="34" charset="0"/>
              </a:rPr>
              <a:t>που απασχολείται στο έργο, </a:t>
            </a:r>
          </a:p>
          <a:p>
            <a:pPr algn="just"/>
            <a:r>
              <a:rPr lang="el-GR" sz="1600" dirty="0">
                <a:latin typeface="Arial" panose="020B0604020202020204" pitchFamily="34" charset="0"/>
                <a:cs typeface="Arial" panose="020B0604020202020204" pitchFamily="34" charset="0"/>
              </a:rPr>
              <a:t>Τα </a:t>
            </a:r>
            <a:r>
              <a:rPr lang="el-GR" sz="1600" b="1" dirty="0">
                <a:latin typeface="Arial" panose="020B0604020202020204" pitchFamily="34" charset="0"/>
                <a:cs typeface="Arial" panose="020B0604020202020204" pitchFamily="34" charset="0"/>
              </a:rPr>
              <a:t>έξοδα ταξιδιού και διαμονής </a:t>
            </a:r>
            <a:r>
              <a:rPr lang="el-GR" sz="1600" dirty="0">
                <a:latin typeface="Arial" panose="020B0604020202020204" pitchFamily="34" charset="0"/>
                <a:cs typeface="Arial" panose="020B0604020202020204" pitchFamily="34" charset="0"/>
              </a:rPr>
              <a:t>για το προσωπικό και τους εθελοντές που συμμετέχουν στο έργο.</a:t>
            </a:r>
          </a:p>
          <a:p>
            <a:pPr algn="just"/>
            <a:r>
              <a:rPr lang="el-GR" sz="1600" dirty="0">
                <a:latin typeface="Arial" panose="020B0604020202020204" pitchFamily="34" charset="0"/>
                <a:cs typeface="Arial" panose="020B0604020202020204" pitchFamily="34" charset="0"/>
              </a:rPr>
              <a:t>Το </a:t>
            </a:r>
            <a:r>
              <a:rPr lang="el-GR" sz="1600" b="1" dirty="0">
                <a:latin typeface="Arial" panose="020B0604020202020204" pitchFamily="34" charset="0"/>
                <a:cs typeface="Arial" panose="020B0604020202020204" pitchFamily="34" charset="0"/>
              </a:rPr>
              <a:t>κόστος νέου ή μεταχειρισμένου εξοπλισμού</a:t>
            </a:r>
            <a:r>
              <a:rPr lang="el-GR" sz="1600" dirty="0">
                <a:latin typeface="Arial" panose="020B0604020202020204" pitchFamily="34" charset="0"/>
                <a:cs typeface="Arial" panose="020B0604020202020204" pitchFamily="34" charset="0"/>
              </a:rPr>
              <a:t>, υπό την προϋπόθεση ότι αποσβένεται σύμφωνα με τις γενικώς αποδεκτές λογιστικές αρχές που εφαρμόζονται από τον φορέα υλοποίησης έργου και/ή του εταίρου του.</a:t>
            </a:r>
          </a:p>
          <a:p>
            <a:pPr algn="just"/>
            <a:r>
              <a:rPr lang="el-GR" sz="1600" dirty="0">
                <a:latin typeface="Arial" panose="020B0604020202020204" pitchFamily="34" charset="0"/>
                <a:cs typeface="Arial" panose="020B0604020202020204" pitchFamily="34" charset="0"/>
              </a:rPr>
              <a:t>Δαπάνες για </a:t>
            </a:r>
            <a:r>
              <a:rPr lang="el-GR" sz="1600" b="1" dirty="0">
                <a:latin typeface="Arial" panose="020B0604020202020204" pitchFamily="34" charset="0"/>
                <a:cs typeface="Arial" panose="020B0604020202020204" pitchFamily="34" charset="0"/>
              </a:rPr>
              <a:t>αναλώσιμα</a:t>
            </a:r>
            <a:r>
              <a:rPr lang="el-GR" sz="1600" dirty="0">
                <a:latin typeface="Arial" panose="020B0604020202020204" pitchFamily="34" charset="0"/>
                <a:cs typeface="Arial" panose="020B0604020202020204" pitchFamily="34" charset="0"/>
              </a:rPr>
              <a:t> και </a:t>
            </a:r>
            <a:r>
              <a:rPr lang="el-GR" sz="1600" b="1" dirty="0">
                <a:latin typeface="Arial" panose="020B0604020202020204" pitchFamily="34" charset="0"/>
                <a:cs typeface="Arial" panose="020B0604020202020204" pitchFamily="34" charset="0"/>
              </a:rPr>
              <a:t>προμήθειες</a:t>
            </a:r>
            <a:r>
              <a:rPr lang="el-GR" sz="1600" dirty="0">
                <a:latin typeface="Arial" panose="020B0604020202020204" pitchFamily="34" charset="0"/>
                <a:cs typeface="Arial" panose="020B0604020202020204" pitchFamily="34" charset="0"/>
              </a:rPr>
              <a:t>.</a:t>
            </a:r>
          </a:p>
          <a:p>
            <a:pPr algn="just"/>
            <a:r>
              <a:rPr lang="el-GR" sz="1600" b="1" dirty="0">
                <a:latin typeface="Arial" panose="020B0604020202020204" pitchFamily="34" charset="0"/>
                <a:cs typeface="Arial" panose="020B0604020202020204" pitchFamily="34" charset="0"/>
              </a:rPr>
              <a:t>Υπεργολαβίες </a:t>
            </a:r>
            <a:r>
              <a:rPr lang="el-GR" sz="1600"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Δαπάνες που απορρέουν από άλλες συμβάσεις που συνάπτονται από τον φορέα υλοποίησης έργου για τους σκοπούς εκτέλεσης του έργου, υπό τον όρο ότι η ανάθεση συμμορφώνεται με τους ισχύοντες κανόνες για τις δημόσιες προμήθειες.</a:t>
            </a:r>
          </a:p>
          <a:p>
            <a:pPr algn="just"/>
            <a:r>
              <a:rPr lang="el-GR" sz="1600" b="1" dirty="0">
                <a:latin typeface="Arial" panose="020B0604020202020204" pitchFamily="34" charset="0"/>
                <a:cs typeface="Arial" panose="020B0604020202020204" pitchFamily="34" charset="0"/>
              </a:rPr>
              <a:t>Λοιπές Άμεσες Δαπάνες </a:t>
            </a:r>
            <a:r>
              <a:rPr lang="el-GR" sz="1600"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Δαπάνες που προκύπτουν άμεσα από απαιτήσεις που επιβάλλει η σύμβαση έργου.</a:t>
            </a:r>
            <a:br>
              <a:rPr lang="el-GR" sz="1600" dirty="0">
                <a:latin typeface="Arial" panose="020B0604020202020204" pitchFamily="34" charset="0"/>
                <a:cs typeface="Arial" panose="020B0604020202020204" pitchFamily="34" charset="0"/>
              </a:rPr>
            </a:br>
            <a:r>
              <a:rPr lang="el-GR" sz="1600" dirty="0">
                <a:latin typeface="Arial" panose="020B0604020202020204" pitchFamily="34" charset="0"/>
                <a:cs typeface="Arial" panose="020B0604020202020204" pitchFamily="34" charset="0"/>
              </a:rPr>
              <a:t>(π.χ. διάχυση πληροφοριών - δημοσιότητα, ειδική αξιολόγηση, λογιστική παρακολούθηση, μεταφράσεις, αντίγραφα).</a:t>
            </a:r>
          </a:p>
          <a:p>
            <a:pPr algn="just"/>
            <a:r>
              <a:rPr lang="el-GR" sz="1600" dirty="0">
                <a:latin typeface="Arial" panose="020B0604020202020204" pitchFamily="34" charset="0"/>
                <a:cs typeface="Arial" panose="020B0604020202020204" pitchFamily="34" charset="0"/>
              </a:rPr>
              <a:t>Δαπάνες που σχετίζονται με την </a:t>
            </a:r>
            <a:r>
              <a:rPr lang="el-GR" sz="1600" b="1" dirty="0">
                <a:latin typeface="Arial" panose="020B0604020202020204" pitchFamily="34" charset="0"/>
                <a:cs typeface="Arial" panose="020B0604020202020204" pitchFamily="34" charset="0"/>
              </a:rPr>
              <a:t>ανακατασκευή</a:t>
            </a:r>
            <a:r>
              <a:rPr lang="el-GR" sz="1600" dirty="0">
                <a:latin typeface="Arial" panose="020B0604020202020204" pitchFamily="34" charset="0"/>
                <a:cs typeface="Arial" panose="020B0604020202020204" pitchFamily="34" charset="0"/>
              </a:rPr>
              <a:t>, ανακαίνιση ή ανάπλαση ενός ακινήτου. Οι δαπάνες αυτές δεν θα υπερβαίνουν το 50% των επιλέξιμων άμεσων δαπανών του έργου.</a:t>
            </a:r>
          </a:p>
        </p:txBody>
      </p:sp>
    </p:spTree>
    <p:extLst>
      <p:ext uri="{BB962C8B-B14F-4D97-AF65-F5344CB8AC3E}">
        <p14:creationId xmlns:p14="http://schemas.microsoft.com/office/powerpoint/2010/main" val="309924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506"/>
            <a:ext cx="12192000" cy="6819392"/>
          </a:xfrm>
          <a:prstGeom prst="rect">
            <a:avLst/>
          </a:prstGeom>
        </p:spPr>
      </p:pic>
      <p:sp>
        <p:nvSpPr>
          <p:cNvPr id="3" name="Title 1"/>
          <p:cNvSpPr txBox="1">
            <a:spLocks/>
          </p:cNvSpPr>
          <p:nvPr/>
        </p:nvSpPr>
        <p:spPr>
          <a:xfrm>
            <a:off x="626089" y="338244"/>
            <a:ext cx="10857699" cy="8182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dirty="0">
                <a:solidFill>
                  <a:srgbClr val="FF0000"/>
                </a:solidFill>
                <a:latin typeface="Arial" panose="020B0604020202020204" pitchFamily="34" charset="0"/>
                <a:cs typeface="Arial" panose="020B0604020202020204" pitchFamily="34" charset="0"/>
              </a:rPr>
              <a:t>ΕΞΑΙΡΟΥΜΕΝΕΣ ΔΑΠΑΝΕΣ</a:t>
            </a:r>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21340" y="1205026"/>
            <a:ext cx="11510683" cy="411104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200" b="1" dirty="0"/>
              <a:t>Εξαιρούμενες Δαπάνες </a:t>
            </a:r>
          </a:p>
          <a:p>
            <a:r>
              <a:rPr lang="el-GR" dirty="0">
                <a:latin typeface="Arial" panose="020B0604020202020204" pitchFamily="34" charset="0"/>
                <a:cs typeface="Arial" panose="020B0604020202020204" pitchFamily="34" charset="0"/>
              </a:rPr>
              <a:t>οι χρεωστικοί τόκοι, τα έξοδα εξυπηρέτησης δανείων και οι τόκοι υπερημερίας,</a:t>
            </a:r>
          </a:p>
          <a:p>
            <a:r>
              <a:rPr lang="el-GR" dirty="0">
                <a:latin typeface="Arial" panose="020B0604020202020204" pitchFamily="34" charset="0"/>
                <a:cs typeface="Arial" panose="020B0604020202020204" pitchFamily="34" charset="0"/>
              </a:rPr>
              <a:t>οι επιβαρύνσεις για χρηματοοικονομικές συναλλαγές και τα λοιπά καθαρά χρηματοοικονομικά έξοδα, εξαιρουμένων των εξόδων που σχετίζονται με λογαριασμούς και χρηματοοικονομικές υπηρεσίες, τα οποία επιβάλλονται από τη σύμβαση του έργου, </a:t>
            </a:r>
          </a:p>
          <a:p>
            <a:r>
              <a:rPr lang="el-GR" dirty="0">
                <a:latin typeface="Arial" panose="020B0604020202020204" pitchFamily="34" charset="0"/>
                <a:cs typeface="Arial" panose="020B0604020202020204" pitchFamily="34" charset="0"/>
              </a:rPr>
              <a:t>δαπάνες που σχετίζονται με αγορά γης ή ακινήτων, </a:t>
            </a:r>
          </a:p>
          <a:p>
            <a:r>
              <a:rPr lang="el-GR" dirty="0">
                <a:latin typeface="Arial" panose="020B0604020202020204" pitchFamily="34" charset="0"/>
                <a:cs typeface="Arial" panose="020B0604020202020204" pitchFamily="34" charset="0"/>
              </a:rPr>
              <a:t>προβλέψεις για ζημίες ή ενδεχόμενες μελλοντικές υποχρεώσεις,</a:t>
            </a:r>
          </a:p>
          <a:p>
            <a:r>
              <a:rPr lang="el-GR" dirty="0">
                <a:latin typeface="Arial" panose="020B0604020202020204" pitchFamily="34" charset="0"/>
                <a:cs typeface="Arial" panose="020B0604020202020204" pitchFamily="34" charset="0"/>
              </a:rPr>
              <a:t>συναλλαγματικές απώλειες, </a:t>
            </a:r>
          </a:p>
          <a:p>
            <a:r>
              <a:rPr lang="el-GR" dirty="0">
                <a:latin typeface="Arial" panose="020B0604020202020204" pitchFamily="34" charset="0"/>
                <a:cs typeface="Arial" panose="020B0604020202020204" pitchFamily="34" charset="0"/>
              </a:rPr>
              <a:t>ο ανακτήσιμος ΦΠΑ (*),</a:t>
            </a:r>
          </a:p>
          <a:p>
            <a:r>
              <a:rPr lang="el-GR" dirty="0">
                <a:latin typeface="Arial" panose="020B0604020202020204" pitchFamily="34" charset="0"/>
                <a:cs typeface="Arial" panose="020B0604020202020204" pitchFamily="34" charset="0"/>
              </a:rPr>
              <a:t>δαπάνες που καλύπτονται από άλλες πηγές, </a:t>
            </a:r>
          </a:p>
          <a:p>
            <a:r>
              <a:rPr lang="el-GR" dirty="0">
                <a:latin typeface="Arial" panose="020B0604020202020204" pitchFamily="34" charset="0"/>
                <a:cs typeface="Arial" panose="020B0604020202020204" pitchFamily="34" charset="0"/>
              </a:rPr>
              <a:t>το κόστος μισθοδοσίας προσωπικού και οι αμοιβές παροχής υπηρεσιών που επιδοτούνται από άλλα προγράμματα.</a:t>
            </a:r>
          </a:p>
          <a:p>
            <a:r>
              <a:rPr lang="el-GR" dirty="0">
                <a:latin typeface="Arial" panose="020B0604020202020204" pitchFamily="34" charset="0"/>
                <a:cs typeface="Arial" panose="020B0604020202020204" pitchFamily="34" charset="0"/>
              </a:rPr>
              <a:t>πρόστιμα, ποινές και δικαστικά έξοδα, εκτός των περιπτώσεων που η δικαστική διαφορά αποτελεί αναπόσπαστο και αναγκαίο στοιχείο για την επίτευξη των αποτελεσμάτων του έργου, και </a:t>
            </a:r>
          </a:p>
          <a:p>
            <a:r>
              <a:rPr lang="el-GR" dirty="0">
                <a:latin typeface="Arial" panose="020B0604020202020204" pitchFamily="34" charset="0"/>
                <a:cs typeface="Arial" panose="020B0604020202020204" pitchFamily="34" charset="0"/>
              </a:rPr>
              <a:t>υπέρμετρες ή παράλογες δαπάνες.</a:t>
            </a:r>
          </a:p>
          <a:p>
            <a:pPr marL="0" indent="0">
              <a:buNone/>
            </a:pPr>
            <a:r>
              <a:rPr lang="el-GR" dirty="0">
                <a:latin typeface="Arial" panose="020B0604020202020204" pitchFamily="34" charset="0"/>
                <a:cs typeface="Arial" panose="020B0604020202020204" pitchFamily="34" charset="0"/>
              </a:rPr>
              <a:t>Δεν επιχορηγούνται και εξαιρούνται οι δαπάνες που χρηματοδοτούνται ή θα χρηματοδοτηθούν από οποιαδήποτε άλλη πηγή (δημόσια, ιδιωτική, ευρωπαϊκή, διεθνή) καθ’ όλη τη διάρκεια του έργου.</a:t>
            </a:r>
          </a:p>
        </p:txBody>
      </p:sp>
    </p:spTree>
    <p:extLst>
      <p:ext uri="{BB962C8B-B14F-4D97-AF65-F5344CB8AC3E}">
        <p14:creationId xmlns:p14="http://schemas.microsoft.com/office/powerpoint/2010/main" val="796041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3659</Words>
  <Application>Microsoft Office PowerPoint</Application>
  <PresentationFormat>Ευρεία οθόνη</PresentationFormat>
  <Paragraphs>248</Paragraphs>
  <Slides>40</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40</vt:i4>
      </vt:variant>
    </vt:vector>
  </HeadingPairs>
  <TitlesOfParts>
    <vt:vector size="45" baseType="lpstr">
      <vt:lpstr>Arial</vt:lpstr>
      <vt:lpstr>Calibri</vt:lpstr>
      <vt:lpstr>Calibri Light</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e.zacharopoulou</dc:creator>
  <cp:lastModifiedBy>Spyros Antoniou</cp:lastModifiedBy>
  <cp:revision>25</cp:revision>
  <cp:lastPrinted>2022-02-07T12:02:54Z</cp:lastPrinted>
  <dcterms:created xsi:type="dcterms:W3CDTF">2019-04-04T09:56:51Z</dcterms:created>
  <dcterms:modified xsi:type="dcterms:W3CDTF">2022-02-10T10:45:46Z</dcterms:modified>
</cp:coreProperties>
</file>